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Default Extension="tiff" ContentType="image/tiff"/>
  <Override PartName="/customXml/itemProps4.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5"/>
  </p:sldMasterIdLst>
  <p:notesMasterIdLst>
    <p:notesMasterId r:id="rId26"/>
  </p:notesMasterIdLst>
  <p:handoutMasterIdLst>
    <p:handoutMasterId r:id="rId27"/>
  </p:handoutMasterIdLst>
  <p:sldIdLst>
    <p:sldId id="283" r:id="rId6"/>
    <p:sldId id="298" r:id="rId7"/>
    <p:sldId id="286" r:id="rId8"/>
    <p:sldId id="266" r:id="rId9"/>
    <p:sldId id="316" r:id="rId10"/>
    <p:sldId id="279" r:id="rId11"/>
    <p:sldId id="287" r:id="rId12"/>
    <p:sldId id="288" r:id="rId13"/>
    <p:sldId id="292" r:id="rId14"/>
    <p:sldId id="293" r:id="rId15"/>
    <p:sldId id="294" r:id="rId16"/>
    <p:sldId id="299" r:id="rId17"/>
    <p:sldId id="296" r:id="rId18"/>
    <p:sldId id="303" r:id="rId19"/>
    <p:sldId id="305" r:id="rId20"/>
    <p:sldId id="313" r:id="rId21"/>
    <p:sldId id="300" r:id="rId22"/>
    <p:sldId id="314" r:id="rId23"/>
    <p:sldId id="315" r:id="rId24"/>
    <p:sldId id="268" r:id="rId25"/>
  </p:sldIdLst>
  <p:sldSz cx="9144000" cy="6858000" type="screen4x3"/>
  <p:notesSz cx="7026275" cy="93122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 R Boxall" initials="MRB" lastIdx="4" clrIdx="0"/>
  <p:cmAuthor id="1" name="numashankar" initials="n" lastIdx="5"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B1D7BA"/>
    <a:srgbClr val="00CC99"/>
    <a:srgbClr val="9FCDA2"/>
    <a:srgbClr val="88C28C"/>
    <a:srgbClr val="339966"/>
    <a:srgbClr val="00CC66"/>
    <a:srgbClr val="B1D7B4"/>
    <a:srgbClr val="00A3E1"/>
    <a:srgbClr val="B2D7B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82" autoAdjust="0"/>
    <p:restoredTop sz="84364" autoAdjust="0"/>
  </p:normalViewPr>
  <p:slideViewPr>
    <p:cSldViewPr>
      <p:cViewPr varScale="1">
        <p:scale>
          <a:sx n="95" d="100"/>
          <a:sy n="95" d="100"/>
        </p:scale>
        <p:origin x="-1290"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8" d="100"/>
          <a:sy n="58" d="100"/>
        </p:scale>
        <p:origin x="-2131" y="-86"/>
      </p:cViewPr>
      <p:guideLst>
        <p:guide orient="horz" pos="2933"/>
        <p:guide pos="2213"/>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82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9863" y="0"/>
            <a:ext cx="3044825" cy="465138"/>
          </a:xfrm>
          <a:prstGeom prst="rect">
            <a:avLst/>
          </a:prstGeom>
        </p:spPr>
        <p:txBody>
          <a:bodyPr vert="horz" lIns="91440" tIns="45720" rIns="91440" bIns="45720" rtlCol="0"/>
          <a:lstStyle>
            <a:lvl1pPr algn="r">
              <a:defRPr sz="1200"/>
            </a:lvl1pPr>
          </a:lstStyle>
          <a:p>
            <a:fld id="{4B4C25F1-ACCC-4813-96BC-CCA46C50A0BE}" type="datetimeFigureOut">
              <a:rPr lang="en-US" smtClean="0"/>
              <a:pPr/>
              <a:t>9/1/2015</a:t>
            </a:fld>
            <a:endParaRPr lang="en-US"/>
          </a:p>
        </p:txBody>
      </p:sp>
      <p:sp>
        <p:nvSpPr>
          <p:cNvPr id="4" name="Footer Placeholder 3"/>
          <p:cNvSpPr>
            <a:spLocks noGrp="1"/>
          </p:cNvSpPr>
          <p:nvPr>
            <p:ph type="ftr" sz="quarter" idx="2"/>
          </p:nvPr>
        </p:nvSpPr>
        <p:spPr>
          <a:xfrm>
            <a:off x="0" y="8845550"/>
            <a:ext cx="304482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9863" y="8845550"/>
            <a:ext cx="3044825" cy="465138"/>
          </a:xfrm>
          <a:prstGeom prst="rect">
            <a:avLst/>
          </a:prstGeom>
        </p:spPr>
        <p:txBody>
          <a:bodyPr vert="horz" lIns="91440" tIns="45720" rIns="91440" bIns="45720" rtlCol="0" anchor="b"/>
          <a:lstStyle>
            <a:lvl1pPr algn="r">
              <a:defRPr sz="1200"/>
            </a:lvl1pPr>
          </a:lstStyle>
          <a:p>
            <a:fld id="{3E5E6412-C602-4F2F-A821-7A453F2F7B7D}" type="slidenum">
              <a:rPr lang="en-US" smtClean="0"/>
              <a:pPr/>
              <a:t>‹#›</a:t>
            </a:fld>
            <a:endParaRPr lang="en-US"/>
          </a:p>
        </p:txBody>
      </p:sp>
    </p:spTree>
    <p:extLst>
      <p:ext uri="{BB962C8B-B14F-4D97-AF65-F5344CB8AC3E}">
        <p14:creationId xmlns="" xmlns:p14="http://schemas.microsoft.com/office/powerpoint/2010/main" val="6886920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719" cy="465614"/>
          </a:xfrm>
          <a:prstGeom prst="rect">
            <a:avLst/>
          </a:prstGeom>
        </p:spPr>
        <p:txBody>
          <a:bodyPr vert="horz" lIns="93360" tIns="46680" rIns="93360" bIns="46680" rtlCol="0"/>
          <a:lstStyle>
            <a:lvl1pPr algn="l">
              <a:defRPr sz="1200"/>
            </a:lvl1pPr>
          </a:lstStyle>
          <a:p>
            <a:endParaRPr lang="en-US"/>
          </a:p>
        </p:txBody>
      </p:sp>
      <p:sp>
        <p:nvSpPr>
          <p:cNvPr id="3" name="Date Placeholder 2"/>
          <p:cNvSpPr>
            <a:spLocks noGrp="1"/>
          </p:cNvSpPr>
          <p:nvPr>
            <p:ph type="dt" idx="1"/>
          </p:nvPr>
        </p:nvSpPr>
        <p:spPr>
          <a:xfrm>
            <a:off x="3979930" y="0"/>
            <a:ext cx="3044719" cy="465614"/>
          </a:xfrm>
          <a:prstGeom prst="rect">
            <a:avLst/>
          </a:prstGeom>
        </p:spPr>
        <p:txBody>
          <a:bodyPr vert="horz" lIns="93360" tIns="46680" rIns="93360" bIns="46680" rtlCol="0"/>
          <a:lstStyle>
            <a:lvl1pPr algn="r">
              <a:defRPr sz="1200"/>
            </a:lvl1pPr>
          </a:lstStyle>
          <a:p>
            <a:fld id="{0B6FE31F-108A-4BC9-A67D-A6174873204B}" type="datetimeFigureOut">
              <a:rPr lang="en-US" smtClean="0"/>
              <a:pPr/>
              <a:t>9/1/2015</a:t>
            </a:fld>
            <a:endParaRPr lang="en-US"/>
          </a:p>
        </p:txBody>
      </p:sp>
      <p:sp>
        <p:nvSpPr>
          <p:cNvPr id="4" name="Slide Image Placeholder 3"/>
          <p:cNvSpPr>
            <a:spLocks noGrp="1" noRot="1" noChangeAspect="1"/>
          </p:cNvSpPr>
          <p:nvPr>
            <p:ph type="sldImg" idx="2"/>
          </p:nvPr>
        </p:nvSpPr>
        <p:spPr>
          <a:xfrm>
            <a:off x="1184275" y="698500"/>
            <a:ext cx="4657725" cy="3492500"/>
          </a:xfrm>
          <a:prstGeom prst="rect">
            <a:avLst/>
          </a:prstGeom>
          <a:noFill/>
          <a:ln w="12700">
            <a:solidFill>
              <a:prstClr val="black"/>
            </a:solidFill>
          </a:ln>
        </p:spPr>
        <p:txBody>
          <a:bodyPr vert="horz" lIns="93360" tIns="46680" rIns="93360" bIns="46680" rtlCol="0" anchor="ctr"/>
          <a:lstStyle/>
          <a:p>
            <a:endParaRPr lang="en-US"/>
          </a:p>
        </p:txBody>
      </p:sp>
      <p:sp>
        <p:nvSpPr>
          <p:cNvPr id="5" name="Notes Placeholder 4"/>
          <p:cNvSpPr>
            <a:spLocks noGrp="1"/>
          </p:cNvSpPr>
          <p:nvPr>
            <p:ph type="body" sz="quarter" idx="3"/>
          </p:nvPr>
        </p:nvSpPr>
        <p:spPr>
          <a:xfrm>
            <a:off x="702628" y="4423331"/>
            <a:ext cx="5621020" cy="4190524"/>
          </a:xfrm>
          <a:prstGeom prst="rect">
            <a:avLst/>
          </a:prstGeom>
        </p:spPr>
        <p:txBody>
          <a:bodyPr vert="horz" lIns="93360" tIns="46680" rIns="93360" bIns="4668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5045"/>
            <a:ext cx="3044719" cy="465614"/>
          </a:xfrm>
          <a:prstGeom prst="rect">
            <a:avLst/>
          </a:prstGeom>
        </p:spPr>
        <p:txBody>
          <a:bodyPr vert="horz" lIns="93360" tIns="46680" rIns="93360" bIns="46680" rtlCol="0" anchor="b"/>
          <a:lstStyle>
            <a:lvl1pPr algn="l">
              <a:defRPr sz="1200"/>
            </a:lvl1pPr>
          </a:lstStyle>
          <a:p>
            <a:endParaRPr lang="en-US"/>
          </a:p>
        </p:txBody>
      </p:sp>
      <p:sp>
        <p:nvSpPr>
          <p:cNvPr id="7" name="Slide Number Placeholder 6"/>
          <p:cNvSpPr>
            <a:spLocks noGrp="1"/>
          </p:cNvSpPr>
          <p:nvPr>
            <p:ph type="sldNum" sz="quarter" idx="5"/>
          </p:nvPr>
        </p:nvSpPr>
        <p:spPr>
          <a:xfrm>
            <a:off x="3979930" y="8845045"/>
            <a:ext cx="3044719" cy="465614"/>
          </a:xfrm>
          <a:prstGeom prst="rect">
            <a:avLst/>
          </a:prstGeom>
        </p:spPr>
        <p:txBody>
          <a:bodyPr vert="horz" lIns="93360" tIns="46680" rIns="93360" bIns="46680" rtlCol="0" anchor="b"/>
          <a:lstStyle>
            <a:lvl1pPr algn="r">
              <a:defRPr sz="1200"/>
            </a:lvl1pPr>
          </a:lstStyle>
          <a:p>
            <a:fld id="{9AF10C07-DDCE-418F-8717-68748C140B5D}" type="slidenum">
              <a:rPr lang="en-US" smtClean="0"/>
              <a:pPr/>
              <a:t>‹#›</a:t>
            </a:fld>
            <a:endParaRPr lang="en-US"/>
          </a:p>
        </p:txBody>
      </p:sp>
    </p:spTree>
    <p:extLst>
      <p:ext uri="{BB962C8B-B14F-4D97-AF65-F5344CB8AC3E}">
        <p14:creationId xmlns="" xmlns:p14="http://schemas.microsoft.com/office/powerpoint/2010/main" val="103255463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AF10C07-DDCE-418F-8717-68748C140B5D}"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baseline="0" dirty="0" smtClean="0"/>
              <a:t> </a:t>
            </a:r>
            <a:r>
              <a:rPr lang="en-US" b="1" dirty="0" smtClean="0"/>
              <a:t>Encompass most of IMF membership </a:t>
            </a:r>
            <a:r>
              <a:rPr lang="en-US" dirty="0" smtClean="0"/>
              <a:t>– 184 of 188 countries</a:t>
            </a:r>
          </a:p>
          <a:p>
            <a:pPr lvl="1">
              <a:buFont typeface="Arial" pitchFamily="34" charset="0"/>
              <a:buChar char="•"/>
            </a:pPr>
            <a:r>
              <a:rPr lang="en-US" dirty="0" smtClean="0"/>
              <a:t> Launched after the financial crisis of 1994/95 on realization that data deficiencies and lack of transparency can contribute to market turmoil. </a:t>
            </a:r>
          </a:p>
          <a:p>
            <a:pPr lvl="1">
              <a:buFont typeface="Arial" pitchFamily="34" charset="0"/>
              <a:buChar char="•"/>
            </a:pPr>
            <a:r>
              <a:rPr lang="en-US" dirty="0" smtClean="0"/>
              <a:t> Near universal acceptance by IMF members to commit—voluntarily—to observe high standards of data dissemination</a:t>
            </a:r>
          </a:p>
          <a:p>
            <a:pPr>
              <a:buFont typeface="Arial" pitchFamily="34" charset="0"/>
              <a:buChar char="•"/>
            </a:pPr>
            <a:r>
              <a:rPr lang="en-US" b="1" dirty="0" smtClean="0"/>
              <a:t> Three tiers</a:t>
            </a:r>
            <a:r>
              <a:rPr lang="en-US" dirty="0" smtClean="0"/>
              <a:t>, with increasing levels of commitment </a:t>
            </a:r>
          </a:p>
          <a:p>
            <a:pPr lvl="1">
              <a:buFont typeface="Arial" pitchFamily="34" charset="0"/>
              <a:buChar char="•"/>
            </a:pPr>
            <a:r>
              <a:rPr lang="en-US" dirty="0" smtClean="0"/>
              <a:t> 112 participants in the General Data Dissemination System (GDDS)</a:t>
            </a:r>
          </a:p>
          <a:p>
            <a:pPr lvl="1">
              <a:buFont typeface="Arial" pitchFamily="34" charset="0"/>
              <a:buChar char="•"/>
            </a:pPr>
            <a:r>
              <a:rPr lang="en-US" dirty="0" smtClean="0"/>
              <a:t> 64 subscribers of the Special Data Dissemination Standard (SDDS)</a:t>
            </a:r>
          </a:p>
          <a:p>
            <a:pPr lvl="1">
              <a:buFont typeface="Arial" pitchFamily="34" charset="0"/>
              <a:buChar char="•"/>
            </a:pPr>
            <a:r>
              <a:rPr lang="en-US" dirty="0" smtClean="0"/>
              <a:t> 8 adherents to the SDDS Plus</a:t>
            </a:r>
          </a:p>
        </p:txBody>
      </p:sp>
      <p:sp>
        <p:nvSpPr>
          <p:cNvPr id="4" name="Slide Number Placeholder 3"/>
          <p:cNvSpPr>
            <a:spLocks noGrp="1"/>
          </p:cNvSpPr>
          <p:nvPr>
            <p:ph type="sldNum" sz="quarter" idx="10"/>
          </p:nvPr>
        </p:nvSpPr>
        <p:spPr/>
        <p:txBody>
          <a:bodyPr/>
          <a:lstStyle/>
          <a:p>
            <a:fld id="{9AF10C07-DDCE-418F-8717-68748C140B5D}"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IMF</a:t>
            </a:r>
            <a:r>
              <a:rPr lang="en-US" baseline="0" dirty="0" smtClean="0"/>
              <a:t> has developed the </a:t>
            </a:r>
            <a:r>
              <a:rPr lang="en-US" b="1" baseline="0" dirty="0" smtClean="0"/>
              <a:t>ECOFIN</a:t>
            </a:r>
            <a:r>
              <a:rPr lang="en-US" baseline="0" dirty="0" smtClean="0"/>
              <a:t> Data structure definition with </a:t>
            </a:r>
            <a:r>
              <a:rPr lang="en-US" b="1" baseline="0" dirty="0" smtClean="0"/>
              <a:t>5 dimensions </a:t>
            </a:r>
            <a:r>
              <a:rPr lang="en-US" baseline="0" dirty="0" smtClean="0"/>
              <a:t>covering all data categories. </a:t>
            </a:r>
            <a:endParaRPr lang="en-US" baseline="0" dirty="0" smtClean="0"/>
          </a:p>
          <a:p>
            <a:pPr>
              <a:buFont typeface="Arial" pitchFamily="34" charset="0"/>
              <a:buChar char="•"/>
            </a:pPr>
            <a:r>
              <a:rPr lang="en-US" baseline="0" dirty="0" smtClean="0"/>
              <a:t>IMF </a:t>
            </a:r>
            <a:r>
              <a:rPr lang="en-US" baseline="0" dirty="0" smtClean="0"/>
              <a:t>in collaboration with other international organizations has developed </a:t>
            </a:r>
            <a:r>
              <a:rPr lang="en-US" b="1" baseline="0" dirty="0" smtClean="0"/>
              <a:t>global DSDs </a:t>
            </a:r>
            <a:r>
              <a:rPr lang="en-US" baseline="0" dirty="0" smtClean="0"/>
              <a:t>for </a:t>
            </a:r>
            <a:r>
              <a:rPr lang="en-US" b="1" baseline="0" dirty="0" smtClean="0"/>
              <a:t>Balance of </a:t>
            </a:r>
            <a:r>
              <a:rPr lang="en-US" b="1" baseline="0" dirty="0" smtClean="0"/>
              <a:t>Payments, National Accounts </a:t>
            </a:r>
            <a:r>
              <a:rPr lang="en-US" b="0" baseline="0" dirty="0" smtClean="0"/>
              <a:t>and</a:t>
            </a:r>
            <a:r>
              <a:rPr lang="en-US" b="1" baseline="0" dirty="0" smtClean="0"/>
              <a:t> Government Finance Statistics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AF10C07-DDCE-418F-8717-68748C140B5D}"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NSDP in HTML is replaced by a series of SDMX-ML files (one file per data category)</a:t>
            </a:r>
            <a:endParaRPr lang="fr-FR" dirty="0" smtClean="0"/>
          </a:p>
          <a:p>
            <a:r>
              <a:rPr lang="en-US" dirty="0" smtClean="0"/>
              <a:t>Eliminates the need for a coordinating agency to centralize the publication of the NSDP data</a:t>
            </a:r>
          </a:p>
          <a:p>
            <a:pPr lvl="1"/>
            <a:r>
              <a:rPr lang="en-US" dirty="0" smtClean="0"/>
              <a:t>Contributing agencies can post/register their SDMX files directly</a:t>
            </a:r>
            <a:endParaRPr lang="fr-FR" dirty="0" smtClean="0"/>
          </a:p>
          <a:p>
            <a:pPr lvl="1"/>
            <a:r>
              <a:rPr lang="en-US" dirty="0" smtClean="0"/>
              <a:t>Countries continue disseminating data in “human readable” formats on their national sites (following existing practices, formats, “look and feel”)</a:t>
            </a:r>
          </a:p>
          <a:p>
            <a:endParaRPr lang="en-US" dirty="0" smtClean="0"/>
          </a:p>
          <a:p>
            <a:r>
              <a:rPr lang="en-US" dirty="0" smtClean="0"/>
              <a:t>This is an example of an NSDP for</a:t>
            </a:r>
            <a:r>
              <a:rPr lang="en-US" baseline="0" dirty="0" smtClean="0"/>
              <a:t> SDDS Plus</a:t>
            </a:r>
          </a:p>
          <a:p>
            <a:r>
              <a:rPr lang="en-US" baseline="0" dirty="0" smtClean="0"/>
              <a:t>The NSDP is established once and should normally not require updating for a while – now, for SDDS, it requires daily update to include the data disseminated by all contributing agencies.</a:t>
            </a:r>
          </a:p>
          <a:p>
            <a:r>
              <a:rPr lang="en-US" baseline="0" dirty="0" smtClean="0"/>
              <a:t>There would be four columns.</a:t>
            </a:r>
          </a:p>
          <a:p>
            <a:pPr marL="228593" indent="-228593">
              <a:buAutoNum type="arabicPeriod"/>
            </a:pPr>
            <a:r>
              <a:rPr lang="en-US" baseline="0" dirty="0" smtClean="0"/>
              <a:t>Column 1 has the  data categories.</a:t>
            </a:r>
          </a:p>
          <a:p>
            <a:pPr marL="228593" indent="-228593">
              <a:buAutoNum type="arabicPeriod"/>
            </a:pPr>
            <a:r>
              <a:rPr lang="en-US" baseline="0" dirty="0" smtClean="0"/>
              <a:t>Column 2 has the data in national presentation, a link to a national website that displays the data for the prescribed components and prescribed period in “human readable” format.</a:t>
            </a:r>
          </a:p>
          <a:p>
            <a:pPr marL="228593" indent="-228593">
              <a:buAutoNum type="arabicPeriod"/>
            </a:pPr>
            <a:r>
              <a:rPr lang="en-US" baseline="0" dirty="0" smtClean="0"/>
              <a:t>Column 3 has the prescribed </a:t>
            </a:r>
            <a:r>
              <a:rPr lang="en-US" baseline="0" dirty="0" err="1" smtClean="0"/>
              <a:t>monitorable</a:t>
            </a:r>
            <a:r>
              <a:rPr lang="en-US" baseline="0" dirty="0" smtClean="0"/>
              <a:t> components: a link to an SDMX file; either to a static file on a publicly available URL, or a call to a SDMX web service that produces that required data.</a:t>
            </a:r>
          </a:p>
          <a:p>
            <a:pPr marL="228593" indent="-228593">
              <a:buAutoNum type="arabicPeriod"/>
            </a:pPr>
            <a:r>
              <a:rPr lang="en-US" baseline="0" dirty="0" smtClean="0"/>
              <a:t>Column 4 is optional and may have for each data category, a link to the SDDS Plus metadata disseminated on the IMF DSBB website or additional web pages.</a:t>
            </a:r>
          </a:p>
        </p:txBody>
      </p:sp>
      <p:sp>
        <p:nvSpPr>
          <p:cNvPr id="4" name="Slide Number Placeholder 3"/>
          <p:cNvSpPr>
            <a:spLocks noGrp="1"/>
          </p:cNvSpPr>
          <p:nvPr>
            <p:ph type="sldNum" sz="quarter" idx="10"/>
          </p:nvPr>
        </p:nvSpPr>
        <p:spPr/>
        <p:txBody>
          <a:bodyPr/>
          <a:lstStyle/>
          <a:p>
            <a:pPr>
              <a:defRPr/>
            </a:pPr>
            <a:fld id="{FE844175-0D30-4BB4-90EF-B81F2B6810E5}" type="slidenum">
              <a:rPr lang="en-US" smtClean="0"/>
              <a:pPr>
                <a:defRPr/>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051" name="Picture 3" descr="C:\Users\TWickens\AppData\Local\Microsoft\Windows\Temporary Internet Files\Content.Outlook\SAIB4VOD\STA_Pattern_50.jpg"/>
          <p:cNvPicPr>
            <a:picLocks noChangeAspect="1" noChangeArrowheads="1"/>
          </p:cNvPicPr>
          <p:nvPr userDrawn="1"/>
        </p:nvPicPr>
        <p:blipFill>
          <a:blip r:embed="rId2" cstate="print"/>
          <a:srcRect/>
          <a:stretch>
            <a:fillRect/>
          </a:stretch>
        </p:blipFill>
        <p:spPr bwMode="auto">
          <a:xfrm>
            <a:off x="1" y="228600"/>
            <a:ext cx="5181600" cy="2514600"/>
          </a:xfrm>
          <a:prstGeom prst="rect">
            <a:avLst/>
          </a:prstGeom>
          <a:noFill/>
        </p:spPr>
      </p:pic>
      <p:sp>
        <p:nvSpPr>
          <p:cNvPr id="3" name="Text Placeholder 2"/>
          <p:cNvSpPr>
            <a:spLocks noGrp="1"/>
          </p:cNvSpPr>
          <p:nvPr>
            <p:ph type="body" idx="1" hasCustomPrompt="1"/>
          </p:nvPr>
        </p:nvSpPr>
        <p:spPr>
          <a:xfrm>
            <a:off x="762000" y="4724400"/>
            <a:ext cx="8153400" cy="1676400"/>
          </a:xfrm>
          <a:no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Autofit/>
          </a:bodyPr>
          <a:lstStyle>
            <a:lvl1pPr marL="0" indent="0" algn="l" defTabSz="914400" rtl="0" eaLnBrk="1" latinLnBrk="0" hangingPunct="1">
              <a:lnSpc>
                <a:spcPct val="150000"/>
              </a:lnSpc>
              <a:spcBef>
                <a:spcPts val="400"/>
              </a:spcBef>
              <a:buClr>
                <a:schemeClr val="accent1"/>
              </a:buClr>
              <a:buFont typeface="Wingdings 2" pitchFamily="18" charset="2"/>
              <a:buNone/>
              <a:defRPr sz="2000" kern="1200">
                <a:solidFill>
                  <a:schemeClr val="tx1"/>
                </a:solidFill>
                <a:latin typeface="Calibri" pitchFamily="34" charset="0"/>
                <a:ea typeface="+mn-ea"/>
                <a:cs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dirty="0" err="1" smtClean="0"/>
              <a:t>Click</a:t>
            </a:r>
            <a:r>
              <a:rPr lang="pt-PT" dirty="0" smtClean="0"/>
              <a:t> to </a:t>
            </a:r>
            <a:r>
              <a:rPr lang="pt-PT" dirty="0" err="1" smtClean="0"/>
              <a:t>edit</a:t>
            </a:r>
            <a:r>
              <a:rPr lang="pt-PT" dirty="0" smtClean="0"/>
              <a:t> Master </a:t>
            </a:r>
            <a:r>
              <a:rPr lang="pt-PT" dirty="0" err="1" smtClean="0"/>
              <a:t>subtext</a:t>
            </a:r>
            <a:r>
              <a:rPr lang="pt-PT" dirty="0" smtClean="0"/>
              <a:t> </a:t>
            </a:r>
            <a:r>
              <a:rPr lang="pt-PT" dirty="0" err="1" smtClean="0"/>
              <a:t>style</a:t>
            </a:r>
            <a:endParaRPr lang="pt-PT" dirty="0" smtClean="0"/>
          </a:p>
        </p:txBody>
      </p:sp>
      <p:sp>
        <p:nvSpPr>
          <p:cNvPr id="6" name="Slide Number Placeholder 5"/>
          <p:cNvSpPr>
            <a:spLocks noGrp="1"/>
          </p:cNvSpPr>
          <p:nvPr>
            <p:ph type="sldNum" sz="quarter" idx="12"/>
          </p:nvPr>
        </p:nvSpPr>
        <p:spPr/>
        <p:txBody>
          <a:bodyPr/>
          <a:lstStyle>
            <a:lvl1pPr>
              <a:defRPr>
                <a:latin typeface="Calibri" pitchFamily="34" charset="0"/>
                <a:cs typeface="Calibri" pitchFamily="34" charset="0"/>
              </a:defRPr>
            </a:lvl1pPr>
          </a:lstStyle>
          <a:p>
            <a:fld id="{CC528B02-F942-42BE-9906-38356830919C}" type="slidenum">
              <a:rPr lang="en-US" smtClean="0"/>
              <a:pPr/>
              <a:t>‹#›</a:t>
            </a:fld>
            <a:endParaRPr lang="en-US" dirty="0"/>
          </a:p>
        </p:txBody>
      </p:sp>
      <p:sp>
        <p:nvSpPr>
          <p:cNvPr id="7" name="Text Box 12"/>
          <p:cNvSpPr txBox="1">
            <a:spLocks noChangeArrowheads="1"/>
          </p:cNvSpPr>
          <p:nvPr userDrawn="1"/>
        </p:nvSpPr>
        <p:spPr bwMode="auto">
          <a:xfrm>
            <a:off x="762000" y="6400800"/>
            <a:ext cx="7772400" cy="246221"/>
          </a:xfrm>
          <a:prstGeom prst="rect">
            <a:avLst/>
          </a:prstGeom>
          <a:noFill/>
          <a:ln w="9525">
            <a:noFill/>
            <a:miter lim="800000"/>
            <a:headEnd/>
            <a:tailEnd/>
          </a:ln>
          <a:effectLst/>
        </p:spPr>
        <p:txBody>
          <a:bodyPr wrap="square">
            <a:spAutoFit/>
          </a:bodyPr>
          <a:lstStyle/>
          <a:p>
            <a:pPr algn="ctr">
              <a:spcBef>
                <a:spcPts val="500"/>
              </a:spcBef>
              <a:spcAft>
                <a:spcPts val="500"/>
              </a:spcAft>
            </a:pPr>
            <a:r>
              <a:rPr lang="de-CH" sz="1000" baseline="0" dirty="0" err="1" smtClean="0">
                <a:solidFill>
                  <a:schemeClr val="tx1">
                    <a:lumMod val="85000"/>
                    <a:lumOff val="15000"/>
                  </a:schemeClr>
                </a:solidFill>
                <a:latin typeface="Calibri" pitchFamily="34" charset="0"/>
                <a:cs typeface="Calibri" pitchFamily="34" charset="0"/>
              </a:rPr>
              <a:t>Reproductions</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of</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this</a:t>
            </a:r>
            <a:r>
              <a:rPr lang="de-CH" sz="1000" baseline="0" dirty="0" smtClean="0">
                <a:solidFill>
                  <a:schemeClr val="tx1">
                    <a:lumMod val="85000"/>
                    <a:lumOff val="15000"/>
                  </a:schemeClr>
                </a:solidFill>
                <a:latin typeface="Calibri" pitchFamily="34" charset="0"/>
                <a:cs typeface="Calibri" pitchFamily="34" charset="0"/>
              </a:rPr>
              <a:t> material, </a:t>
            </a:r>
            <a:r>
              <a:rPr lang="de-CH" sz="1000" baseline="0" dirty="0" err="1" smtClean="0">
                <a:solidFill>
                  <a:schemeClr val="tx1">
                    <a:lumMod val="85000"/>
                    <a:lumOff val="15000"/>
                  </a:schemeClr>
                </a:solidFill>
                <a:latin typeface="Calibri" pitchFamily="34" charset="0"/>
                <a:cs typeface="Calibri" pitchFamily="34" charset="0"/>
              </a:rPr>
              <a:t>or</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any</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parts</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of</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it</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should</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refer</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to</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the</a:t>
            </a:r>
            <a:r>
              <a:rPr lang="de-CH" sz="1000" baseline="0" dirty="0" smtClean="0">
                <a:solidFill>
                  <a:schemeClr val="tx1">
                    <a:lumMod val="85000"/>
                    <a:lumOff val="15000"/>
                  </a:schemeClr>
                </a:solidFill>
                <a:latin typeface="Calibri" pitchFamily="34" charset="0"/>
                <a:cs typeface="Calibri" pitchFamily="34" charset="0"/>
              </a:rPr>
              <a:t> IMF </a:t>
            </a:r>
            <a:r>
              <a:rPr lang="de-CH" sz="1000" baseline="0" dirty="0" err="1" smtClean="0">
                <a:solidFill>
                  <a:schemeClr val="tx1">
                    <a:lumMod val="85000"/>
                    <a:lumOff val="15000"/>
                  </a:schemeClr>
                </a:solidFill>
                <a:latin typeface="Calibri" pitchFamily="34" charset="0"/>
                <a:cs typeface="Calibri" pitchFamily="34" charset="0"/>
              </a:rPr>
              <a:t>Statistics</a:t>
            </a:r>
            <a:r>
              <a:rPr lang="de-CH" sz="1000" baseline="0" dirty="0" smtClean="0">
                <a:solidFill>
                  <a:schemeClr val="tx1">
                    <a:lumMod val="85000"/>
                    <a:lumOff val="15000"/>
                  </a:schemeClr>
                </a:solidFill>
                <a:latin typeface="Calibri" pitchFamily="34" charset="0"/>
                <a:cs typeface="Calibri" pitchFamily="34" charset="0"/>
              </a:rPr>
              <a:t> Department </a:t>
            </a:r>
            <a:r>
              <a:rPr lang="de-CH" sz="1000" baseline="0" dirty="0" err="1" smtClean="0">
                <a:solidFill>
                  <a:schemeClr val="tx1">
                    <a:lumMod val="85000"/>
                    <a:lumOff val="15000"/>
                  </a:schemeClr>
                </a:solidFill>
                <a:latin typeface="Calibri" pitchFamily="34" charset="0"/>
                <a:cs typeface="Calibri" pitchFamily="34" charset="0"/>
              </a:rPr>
              <a:t>as</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the</a:t>
            </a:r>
            <a:r>
              <a:rPr lang="de-CH" sz="1000" baseline="0" dirty="0" smtClean="0">
                <a:solidFill>
                  <a:schemeClr val="tx1">
                    <a:lumMod val="85000"/>
                    <a:lumOff val="15000"/>
                  </a:schemeClr>
                </a:solidFill>
                <a:latin typeface="Calibri" pitchFamily="34" charset="0"/>
                <a:cs typeface="Calibri" pitchFamily="34" charset="0"/>
              </a:rPr>
              <a:t> </a:t>
            </a:r>
            <a:r>
              <a:rPr lang="de-CH" sz="1000" baseline="0" dirty="0" err="1" smtClean="0">
                <a:solidFill>
                  <a:schemeClr val="tx1">
                    <a:lumMod val="85000"/>
                    <a:lumOff val="15000"/>
                  </a:schemeClr>
                </a:solidFill>
                <a:latin typeface="Calibri" pitchFamily="34" charset="0"/>
                <a:cs typeface="Calibri" pitchFamily="34" charset="0"/>
              </a:rPr>
              <a:t>source</a:t>
            </a:r>
            <a:r>
              <a:rPr lang="de-CH" sz="1000" baseline="0" dirty="0" smtClean="0">
                <a:solidFill>
                  <a:schemeClr val="tx1">
                    <a:lumMod val="85000"/>
                    <a:lumOff val="15000"/>
                  </a:schemeClr>
                </a:solidFill>
                <a:latin typeface="Calibri" pitchFamily="34" charset="0"/>
                <a:cs typeface="Calibri" pitchFamily="34" charset="0"/>
              </a:rPr>
              <a:t>.</a:t>
            </a:r>
            <a:endParaRPr lang="de-CH" sz="1000" baseline="0" dirty="0">
              <a:solidFill>
                <a:schemeClr val="tx1">
                  <a:lumMod val="85000"/>
                  <a:lumOff val="15000"/>
                </a:schemeClr>
              </a:solidFill>
              <a:latin typeface="Calibri" pitchFamily="34" charset="0"/>
              <a:cs typeface="Calibri" pitchFamily="34" charset="0"/>
            </a:endParaRPr>
          </a:p>
        </p:txBody>
      </p:sp>
      <p:sp>
        <p:nvSpPr>
          <p:cNvPr id="2" name="Title 1"/>
          <p:cNvSpPr>
            <a:spLocks noGrp="1"/>
          </p:cNvSpPr>
          <p:nvPr>
            <p:ph type="title"/>
          </p:nvPr>
        </p:nvSpPr>
        <p:spPr>
          <a:xfrm>
            <a:off x="0" y="3200400"/>
            <a:ext cx="8913813" cy="1524000"/>
          </a:xfrm>
          <a:solidFill>
            <a:schemeClr val="accent2">
              <a:lumMod val="40000"/>
              <a:lumOff val="60000"/>
            </a:schemeClr>
          </a:solidFill>
        </p:spPr>
        <p:txBody>
          <a:bodyPr/>
          <a:lstStyle/>
          <a:p>
            <a:r>
              <a:rPr lang="pt-PT" dirty="0" err="1" smtClean="0"/>
              <a:t>Click</a:t>
            </a:r>
            <a:r>
              <a:rPr lang="pt-PT" dirty="0" smtClean="0"/>
              <a:t> to </a:t>
            </a:r>
            <a:r>
              <a:rPr lang="pt-PT" dirty="0" err="1" smtClean="0"/>
              <a:t>edit</a:t>
            </a:r>
            <a:r>
              <a:rPr lang="pt-PT" dirty="0" smtClean="0"/>
              <a:t> Master </a:t>
            </a:r>
            <a:r>
              <a:rPr lang="pt-PT" dirty="0" err="1" smtClean="0"/>
              <a:t>title</a:t>
            </a:r>
            <a:r>
              <a:rPr lang="pt-PT" dirty="0" smtClean="0"/>
              <a:t> </a:t>
            </a:r>
            <a:r>
              <a:rPr lang="pt-PT" dirty="0" err="1" smtClean="0"/>
              <a:t>style</a:t>
            </a:r>
            <a:endParaRPr lang="en-US" dirty="0"/>
          </a:p>
        </p:txBody>
      </p:sp>
      <p:pic>
        <p:nvPicPr>
          <p:cNvPr id="9" name="Picture 8"/>
          <p:cNvPicPr/>
          <p:nvPr userDrawn="1"/>
        </p:nvPicPr>
        <p:blipFill>
          <a:blip r:embed="rId3" cstate="print">
            <a:lum/>
          </a:blip>
          <a:stretch>
            <a:fillRect/>
          </a:stretch>
        </p:blipFill>
        <p:spPr>
          <a:xfrm>
            <a:off x="8195400" y="609600"/>
            <a:ext cx="720000" cy="720000"/>
          </a:xfrm>
          <a:prstGeom prst="rect">
            <a:avLst/>
          </a:prstGeom>
        </p:spPr>
      </p:pic>
      <p:sp>
        <p:nvSpPr>
          <p:cNvPr id="10" name="TextBox 9"/>
          <p:cNvSpPr txBox="1"/>
          <p:nvPr userDrawn="1"/>
        </p:nvSpPr>
        <p:spPr>
          <a:xfrm>
            <a:off x="6781800" y="228600"/>
            <a:ext cx="2209800" cy="246221"/>
          </a:xfrm>
          <a:prstGeom prst="rect">
            <a:avLst/>
          </a:prstGeom>
          <a:noFill/>
        </p:spPr>
        <p:txBody>
          <a:bodyPr wrap="square" rtlCol="0">
            <a:spAutoFit/>
          </a:bodyPr>
          <a:lstStyle/>
          <a:p>
            <a:pPr algn="r"/>
            <a:r>
              <a:rPr lang="en-US" sz="1000" dirty="0" smtClean="0">
                <a:solidFill>
                  <a:schemeClr val="tx1"/>
                </a:solidFill>
                <a:latin typeface="Calibri" pitchFamily="34" charset="0"/>
                <a:cs typeface="Calibri" pitchFamily="34" charset="0"/>
              </a:rPr>
              <a:t>IMF Statistics Department</a:t>
            </a:r>
            <a:endParaRPr lang="en-US" sz="1000" dirty="0">
              <a:solidFill>
                <a:schemeClr val="tx1"/>
              </a:solidFill>
              <a:latin typeface="Calibri" pitchFamily="34" charset="0"/>
              <a:cs typeface="Calibri"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pt-PT" smtClean="0"/>
              <a:t>Click to edit Master title style</a:t>
            </a:r>
            <a:endParaRPr/>
          </a:p>
        </p:txBody>
      </p:sp>
      <p:sp>
        <p:nvSpPr>
          <p:cNvPr id="3" name="Subtitle 2"/>
          <p:cNvSpPr>
            <a:spLocks noGrp="1"/>
          </p:cNvSpPr>
          <p:nvPr>
            <p:ph type="subTitle" idx="1"/>
          </p:nvPr>
        </p:nvSpPr>
        <p:spPr>
          <a:xfrm>
            <a:off x="914400" y="5002305"/>
            <a:ext cx="8001000" cy="1855695"/>
          </a:xfrm>
          <a:no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800" kern="1200">
                <a:solidFill>
                  <a:schemeClr val="tx1"/>
                </a:solidFill>
                <a:latin typeface="Calibri" pitchFamily="34" charset="0"/>
                <a:ea typeface="+mn-ea"/>
                <a:cs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dirty="0" err="1" smtClean="0"/>
              <a:t>Click</a:t>
            </a:r>
            <a:r>
              <a:rPr lang="pt-PT" dirty="0" smtClean="0"/>
              <a:t> to </a:t>
            </a:r>
            <a:r>
              <a:rPr lang="pt-PT" dirty="0" err="1" smtClean="0"/>
              <a:t>edit</a:t>
            </a:r>
            <a:r>
              <a:rPr lang="pt-PT" dirty="0" smtClean="0"/>
              <a:t> Master </a:t>
            </a:r>
            <a:r>
              <a:rPr lang="pt-PT" dirty="0" err="1" smtClean="0"/>
              <a:t>subtitle</a:t>
            </a:r>
            <a:r>
              <a:rPr lang="pt-PT" dirty="0" smtClean="0"/>
              <a:t> </a:t>
            </a:r>
            <a:r>
              <a:rPr lang="pt-PT" dirty="0" err="1" smtClean="0"/>
              <a:t>style</a:t>
            </a:r>
            <a:endParaRPr dirty="0"/>
          </a:p>
        </p:txBody>
      </p:sp>
      <p:sp>
        <p:nvSpPr>
          <p:cNvPr id="9" name="Picture Placeholder 8"/>
          <p:cNvSpPr>
            <a:spLocks noGrp="1"/>
          </p:cNvSpPr>
          <p:nvPr>
            <p:ph type="pic" sz="quarter" idx="13"/>
          </p:nvPr>
        </p:nvSpPr>
        <p:spPr>
          <a:xfrm>
            <a:off x="927100" y="1129553"/>
            <a:ext cx="6601968" cy="2980944"/>
          </a:xfrm>
        </p:spPr>
        <p:txBody>
          <a:bodyPr>
            <a:normAutofit/>
          </a:bodyPr>
          <a:lstStyle>
            <a:lvl1pPr marL="0" indent="0">
              <a:buNone/>
              <a:defRPr sz="1800"/>
            </a:lvl1pPr>
          </a:lstStyle>
          <a:p>
            <a:r>
              <a:rPr lang="pt-PT" smtClean="0"/>
              <a:t>Drag picture to placeholder or click icon to add</a:t>
            </a:r>
            <a:endParaRPr/>
          </a:p>
        </p:txBody>
      </p:sp>
      <p:sp>
        <p:nvSpPr>
          <p:cNvPr id="7" name="Picture Placeholder 8"/>
          <p:cNvSpPr>
            <a:spLocks noGrp="1"/>
          </p:cNvSpPr>
          <p:nvPr>
            <p:ph type="pic" sz="quarter" idx="14"/>
          </p:nvPr>
        </p:nvSpPr>
        <p:spPr>
          <a:xfrm>
            <a:off x="7543800" y="1129553"/>
            <a:ext cx="1371600" cy="1481328"/>
          </a:xfrm>
        </p:spPr>
        <p:txBody>
          <a:bodyPr>
            <a:normAutofit/>
          </a:bodyPr>
          <a:lstStyle>
            <a:lvl1pPr marL="0" indent="0">
              <a:buNone/>
              <a:defRPr sz="1800"/>
            </a:lvl1pPr>
          </a:lstStyle>
          <a:p>
            <a:r>
              <a:rPr lang="pt-PT" smtClean="0"/>
              <a:t>Drag picture to placeholder or click icon to add</a:t>
            </a:r>
            <a:endParaRPr/>
          </a:p>
        </p:txBody>
      </p:sp>
      <p:sp>
        <p:nvSpPr>
          <p:cNvPr id="8" name="Picture Placeholder 8"/>
          <p:cNvSpPr>
            <a:spLocks noGrp="1"/>
          </p:cNvSpPr>
          <p:nvPr>
            <p:ph type="pic" sz="quarter" idx="15"/>
          </p:nvPr>
        </p:nvSpPr>
        <p:spPr>
          <a:xfrm>
            <a:off x="7543800" y="2629169"/>
            <a:ext cx="1371600" cy="1481328"/>
          </a:xfrm>
        </p:spPr>
        <p:txBody>
          <a:bodyPr>
            <a:normAutofit/>
          </a:bodyPr>
          <a:lstStyle>
            <a:lvl1pPr marL="0" indent="0">
              <a:buNone/>
              <a:defRPr sz="1800"/>
            </a:lvl1pPr>
          </a:lstStyle>
          <a:p>
            <a:r>
              <a:rPr lang="pt-PT"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pt-PT"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dirty="0"/>
          </a:p>
        </p:txBody>
      </p:sp>
      <p:sp>
        <p:nvSpPr>
          <p:cNvPr id="6" name="Slide Number Placeholder 5"/>
          <p:cNvSpPr>
            <a:spLocks noGrp="1"/>
          </p:cNvSpPr>
          <p:nvPr>
            <p:ph type="sldNum" sz="quarter" idx="12"/>
          </p:nvPr>
        </p:nvSpPr>
        <p:spPr/>
        <p:txBody>
          <a:bodyPr/>
          <a:lstStyle/>
          <a:p>
            <a:fld id="{CC528B02-F942-42BE-9906-38356830919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8913813" cy="1066800"/>
          </a:xfrm>
          <a:solidFill>
            <a:schemeClr val="accent2">
              <a:lumMod val="40000"/>
              <a:lumOff val="60000"/>
            </a:schemeClr>
          </a:solidFill>
        </p:spPr>
        <p:txBody>
          <a:bodyPr/>
          <a:lstStyle/>
          <a:p>
            <a:r>
              <a:rPr lang="pt-PT" dirty="0" err="1" smtClean="0"/>
              <a:t>Click</a:t>
            </a:r>
            <a:r>
              <a:rPr lang="pt-PT" dirty="0" smtClean="0"/>
              <a:t> to </a:t>
            </a:r>
            <a:r>
              <a:rPr lang="pt-PT" dirty="0" err="1" smtClean="0"/>
              <a:t>edit</a:t>
            </a:r>
            <a:r>
              <a:rPr lang="pt-PT" dirty="0" smtClean="0"/>
              <a:t> Master </a:t>
            </a:r>
            <a:r>
              <a:rPr lang="pt-PT" dirty="0" err="1" smtClean="0"/>
              <a:t>title</a:t>
            </a:r>
            <a:r>
              <a:rPr lang="pt-PT" dirty="0" smtClean="0"/>
              <a:t> </a:t>
            </a:r>
            <a:r>
              <a:rPr lang="pt-PT" dirty="0" err="1" smtClean="0"/>
              <a:t>style</a:t>
            </a:r>
            <a:endParaRPr dirty="0"/>
          </a:p>
        </p:txBody>
      </p:sp>
      <p:sp>
        <p:nvSpPr>
          <p:cNvPr id="3" name="Content Placeholder 2"/>
          <p:cNvSpPr>
            <a:spLocks noGrp="1"/>
          </p:cNvSpPr>
          <p:nvPr>
            <p:ph idx="1"/>
          </p:nvPr>
        </p:nvSpPr>
        <p:spPr>
          <a:xfrm>
            <a:off x="990600" y="1905000"/>
            <a:ext cx="7924800" cy="4724400"/>
          </a:xfrm>
        </p:spPr>
        <p:txBody>
          <a:bodyPr/>
          <a:lstStyle>
            <a:lvl1pPr>
              <a:spcBef>
                <a:spcPts val="1000"/>
              </a:spcBef>
              <a:buClr>
                <a:schemeClr val="tx1">
                  <a:lumMod val="75000"/>
                  <a:lumOff val="25000"/>
                </a:schemeClr>
              </a:buClr>
              <a:buSzPct val="120000"/>
              <a:buFont typeface="Wingdings" pitchFamily="2" charset="2"/>
              <a:buChar char="§"/>
              <a:defRPr/>
            </a:lvl1pPr>
            <a:lvl2pPr>
              <a:lnSpc>
                <a:spcPts val="2200"/>
              </a:lnSpc>
              <a:buClr>
                <a:schemeClr val="tx1">
                  <a:lumMod val="75000"/>
                  <a:lumOff val="25000"/>
                </a:schemeClr>
              </a:buClr>
              <a:buSzPct val="140000"/>
              <a:buFont typeface="Arial" pitchFamily="34" charset="0"/>
              <a:buChar char="•"/>
              <a:defRPr/>
            </a:lvl2pPr>
            <a:lvl3pPr>
              <a:lnSpc>
                <a:spcPts val="2000"/>
              </a:lnSpc>
              <a:buClr>
                <a:schemeClr val="tx1">
                  <a:lumMod val="75000"/>
                  <a:lumOff val="25000"/>
                </a:schemeClr>
              </a:buClr>
              <a:buSzPct val="67000"/>
              <a:buFont typeface="Wingdings" pitchFamily="2" charset="2"/>
              <a:buChar char="v"/>
              <a:defRPr/>
            </a:lvl3pPr>
            <a:lvl4pPr>
              <a:lnSpc>
                <a:spcPts val="1800"/>
              </a:lnSpc>
              <a:buClr>
                <a:schemeClr val="tx1">
                  <a:lumMod val="75000"/>
                  <a:lumOff val="25000"/>
                </a:schemeClr>
              </a:buClr>
              <a:defRPr/>
            </a:lvl4pPr>
            <a:lvl5pPr>
              <a:lnSpc>
                <a:spcPts val="1800"/>
              </a:lnSpc>
              <a:buClr>
                <a:schemeClr val="tx1">
                  <a:lumMod val="75000"/>
                  <a:lumOff val="25000"/>
                </a:schemeClr>
              </a:buClr>
              <a:defRPr/>
            </a:lvl5pPr>
          </a:lstStyle>
          <a:p>
            <a:pPr lvl="0"/>
            <a:r>
              <a:rPr lang="pt-PT" dirty="0" err="1" smtClean="0"/>
              <a:t>Click</a:t>
            </a:r>
            <a:r>
              <a:rPr lang="pt-PT" dirty="0" smtClean="0"/>
              <a:t> to </a:t>
            </a:r>
            <a:r>
              <a:rPr lang="pt-PT" dirty="0" err="1" smtClean="0"/>
              <a:t>edit</a:t>
            </a:r>
            <a:r>
              <a:rPr lang="pt-PT" dirty="0" smtClean="0"/>
              <a:t> Master </a:t>
            </a:r>
            <a:r>
              <a:rPr lang="pt-PT" dirty="0" err="1" smtClean="0"/>
              <a:t>text</a:t>
            </a:r>
            <a:r>
              <a:rPr lang="pt-PT" dirty="0" smtClean="0"/>
              <a:t> </a:t>
            </a:r>
            <a:r>
              <a:rPr lang="pt-PT" dirty="0" err="1" smtClean="0"/>
              <a:t>styles</a:t>
            </a:r>
            <a:endParaRPr lang="pt-PT" dirty="0" smtClean="0"/>
          </a:p>
          <a:p>
            <a:pPr lvl="1"/>
            <a:r>
              <a:rPr lang="pt-PT" dirty="0" err="1" smtClean="0"/>
              <a:t>Second</a:t>
            </a:r>
            <a:r>
              <a:rPr lang="pt-PT" dirty="0" smtClean="0"/>
              <a:t> </a:t>
            </a:r>
            <a:r>
              <a:rPr lang="pt-PT" dirty="0" err="1" smtClean="0"/>
              <a:t>level</a:t>
            </a:r>
            <a:endParaRPr lang="pt-PT" dirty="0" smtClean="0"/>
          </a:p>
          <a:p>
            <a:pPr lvl="2"/>
            <a:r>
              <a:rPr lang="pt-PT" dirty="0" err="1" smtClean="0"/>
              <a:t>Third</a:t>
            </a:r>
            <a:r>
              <a:rPr lang="pt-PT" dirty="0" smtClean="0"/>
              <a:t> </a:t>
            </a:r>
            <a:r>
              <a:rPr lang="pt-PT" dirty="0" err="1" smtClean="0"/>
              <a:t>level</a:t>
            </a:r>
            <a:endParaRPr lang="pt-PT" dirty="0" smtClean="0"/>
          </a:p>
          <a:p>
            <a:pPr lvl="3"/>
            <a:r>
              <a:rPr lang="pt-PT" dirty="0" err="1" smtClean="0"/>
              <a:t>Fourth</a:t>
            </a:r>
            <a:r>
              <a:rPr lang="pt-PT" dirty="0" smtClean="0"/>
              <a:t> </a:t>
            </a:r>
            <a:r>
              <a:rPr lang="pt-PT" dirty="0" err="1" smtClean="0"/>
              <a:t>level</a:t>
            </a:r>
            <a:endParaRPr lang="pt-PT" dirty="0" smtClean="0"/>
          </a:p>
          <a:p>
            <a:pPr lvl="4"/>
            <a:r>
              <a:rPr lang="pt-PT" dirty="0" err="1" smtClean="0"/>
              <a:t>Fifth</a:t>
            </a:r>
            <a:r>
              <a:rPr lang="pt-PT" dirty="0" smtClean="0"/>
              <a:t> </a:t>
            </a:r>
            <a:r>
              <a:rPr lang="pt-PT" dirty="0" err="1" smtClean="0"/>
              <a:t>level</a:t>
            </a:r>
            <a:endParaRPr dirty="0"/>
          </a:p>
        </p:txBody>
      </p:sp>
      <p:sp>
        <p:nvSpPr>
          <p:cNvPr id="6" name="Slide Number Placeholder 5"/>
          <p:cNvSpPr>
            <a:spLocks noGrp="1"/>
          </p:cNvSpPr>
          <p:nvPr>
            <p:ph type="sldNum" sz="quarter" idx="12"/>
          </p:nvPr>
        </p:nvSpPr>
        <p:spPr/>
        <p:txBody>
          <a:bodyPr/>
          <a:lstStyle>
            <a:lvl1pPr>
              <a:defRPr b="1"/>
            </a:lvl1pPr>
          </a:lstStyle>
          <a:p>
            <a:fld id="{CC528B02-F942-42BE-9906-38356830919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8913813" cy="1066800"/>
          </a:xfrm>
        </p:spPr>
        <p:txBody>
          <a:bodyPr/>
          <a:lstStyle/>
          <a:p>
            <a:r>
              <a:rPr lang="pt-PT" dirty="0" err="1" smtClean="0"/>
              <a:t>Click</a:t>
            </a:r>
            <a:r>
              <a:rPr lang="pt-PT" dirty="0" smtClean="0"/>
              <a:t> to </a:t>
            </a:r>
            <a:r>
              <a:rPr lang="pt-PT" dirty="0" err="1" smtClean="0"/>
              <a:t>edit</a:t>
            </a:r>
            <a:r>
              <a:rPr lang="pt-PT" dirty="0" smtClean="0"/>
              <a:t> Master </a:t>
            </a:r>
            <a:r>
              <a:rPr lang="pt-PT" dirty="0" err="1" smtClean="0"/>
              <a:t>title</a:t>
            </a:r>
            <a:r>
              <a:rPr lang="pt-PT" dirty="0" smtClean="0"/>
              <a:t> </a:t>
            </a:r>
            <a:r>
              <a:rPr lang="pt-PT" dirty="0" err="1" smtClean="0"/>
              <a:t>style</a:t>
            </a:r>
            <a:endParaRPr dirty="0"/>
          </a:p>
        </p:txBody>
      </p:sp>
      <p:sp>
        <p:nvSpPr>
          <p:cNvPr id="3" name="Content Placeholder 2"/>
          <p:cNvSpPr>
            <a:spLocks noGrp="1"/>
          </p:cNvSpPr>
          <p:nvPr>
            <p:ph sz="half" idx="1"/>
          </p:nvPr>
        </p:nvSpPr>
        <p:spPr>
          <a:xfrm>
            <a:off x="1117600" y="1981200"/>
            <a:ext cx="3759200" cy="4572000"/>
          </a:xfrm>
        </p:spPr>
        <p:txBody>
          <a:bodyPr>
            <a:noAutofit/>
          </a:bodyPr>
          <a:lstStyle>
            <a:lvl1pPr>
              <a:spcBef>
                <a:spcPts val="600"/>
              </a:spcBef>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pt-PT" smtClean="0"/>
              <a:t>Click to edit Master text styles</a:t>
            </a:r>
          </a:p>
          <a:p>
            <a:pPr lvl="1"/>
            <a:r>
              <a:rPr lang="pt-PT" smtClean="0"/>
              <a:t>Second level</a:t>
            </a:r>
          </a:p>
          <a:p>
            <a:pPr lvl="2"/>
            <a:r>
              <a:rPr lang="pt-PT" smtClean="0"/>
              <a:t>Third level</a:t>
            </a:r>
          </a:p>
          <a:p>
            <a:pPr lvl="3"/>
            <a:r>
              <a:rPr lang="pt-PT" smtClean="0"/>
              <a:t>Fourth level</a:t>
            </a:r>
          </a:p>
          <a:p>
            <a:pPr lvl="4"/>
            <a:r>
              <a:rPr lang="pt-PT" smtClean="0"/>
              <a:t>Fifth level</a:t>
            </a:r>
            <a:endParaRPr dirty="0"/>
          </a:p>
        </p:txBody>
      </p:sp>
      <p:sp>
        <p:nvSpPr>
          <p:cNvPr id="4" name="Content Placeholder 3"/>
          <p:cNvSpPr>
            <a:spLocks noGrp="1"/>
          </p:cNvSpPr>
          <p:nvPr>
            <p:ph sz="half" idx="2"/>
          </p:nvPr>
        </p:nvSpPr>
        <p:spPr>
          <a:xfrm>
            <a:off x="5147534" y="1981200"/>
            <a:ext cx="3759200" cy="4572000"/>
          </a:xfrm>
        </p:spPr>
        <p:txBody>
          <a:bodyPr>
            <a:noAutofit/>
          </a:bodyPr>
          <a:lstStyle>
            <a:lvl1pPr>
              <a:spcBef>
                <a:spcPts val="600"/>
              </a:spcBef>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pt-PT" dirty="0" err="1" smtClean="0"/>
              <a:t>Click</a:t>
            </a:r>
            <a:r>
              <a:rPr lang="pt-PT" dirty="0" smtClean="0"/>
              <a:t> to </a:t>
            </a:r>
            <a:r>
              <a:rPr lang="pt-PT" dirty="0" err="1" smtClean="0"/>
              <a:t>edit</a:t>
            </a:r>
            <a:r>
              <a:rPr lang="pt-PT" dirty="0" smtClean="0"/>
              <a:t> Master </a:t>
            </a:r>
            <a:r>
              <a:rPr lang="pt-PT" dirty="0" err="1" smtClean="0"/>
              <a:t>text</a:t>
            </a:r>
            <a:r>
              <a:rPr lang="pt-PT" dirty="0" smtClean="0"/>
              <a:t> </a:t>
            </a:r>
            <a:r>
              <a:rPr lang="pt-PT" dirty="0" err="1" smtClean="0"/>
              <a:t>styles</a:t>
            </a:r>
            <a:endParaRPr lang="pt-PT" dirty="0" smtClean="0"/>
          </a:p>
          <a:p>
            <a:pPr lvl="1"/>
            <a:r>
              <a:rPr lang="pt-PT" dirty="0" err="1" smtClean="0"/>
              <a:t>Second</a:t>
            </a:r>
            <a:r>
              <a:rPr lang="pt-PT" dirty="0" smtClean="0"/>
              <a:t> </a:t>
            </a:r>
            <a:r>
              <a:rPr lang="pt-PT" dirty="0" err="1" smtClean="0"/>
              <a:t>level</a:t>
            </a:r>
            <a:endParaRPr lang="pt-PT" dirty="0" smtClean="0"/>
          </a:p>
          <a:p>
            <a:pPr lvl="2"/>
            <a:r>
              <a:rPr lang="pt-PT" dirty="0" err="1" smtClean="0"/>
              <a:t>Third</a:t>
            </a:r>
            <a:r>
              <a:rPr lang="pt-PT" dirty="0" smtClean="0"/>
              <a:t> </a:t>
            </a:r>
            <a:r>
              <a:rPr lang="pt-PT" dirty="0" err="1" smtClean="0"/>
              <a:t>level</a:t>
            </a:r>
            <a:endParaRPr lang="pt-PT" dirty="0" smtClean="0"/>
          </a:p>
          <a:p>
            <a:pPr lvl="3"/>
            <a:r>
              <a:rPr lang="pt-PT" dirty="0" err="1" smtClean="0"/>
              <a:t>Fourth</a:t>
            </a:r>
            <a:r>
              <a:rPr lang="pt-PT" dirty="0" smtClean="0"/>
              <a:t> </a:t>
            </a:r>
            <a:r>
              <a:rPr lang="pt-PT" dirty="0" err="1" smtClean="0"/>
              <a:t>level</a:t>
            </a:r>
            <a:endParaRPr lang="pt-PT" dirty="0" smtClean="0"/>
          </a:p>
          <a:p>
            <a:pPr lvl="4"/>
            <a:r>
              <a:rPr lang="pt-PT" dirty="0" err="1" smtClean="0"/>
              <a:t>Fifth</a:t>
            </a:r>
            <a:r>
              <a:rPr lang="pt-PT" dirty="0" smtClean="0"/>
              <a:t> </a:t>
            </a:r>
            <a:r>
              <a:rPr lang="pt-PT" dirty="0" err="1" smtClean="0"/>
              <a:t>level</a:t>
            </a:r>
            <a:endParaRPr dirty="0"/>
          </a:p>
        </p:txBody>
      </p:sp>
      <p:sp>
        <p:nvSpPr>
          <p:cNvPr id="7" name="Slide Number Placeholder 6"/>
          <p:cNvSpPr>
            <a:spLocks noGrp="1"/>
          </p:cNvSpPr>
          <p:nvPr>
            <p:ph type="sldNum" sz="quarter" idx="12"/>
          </p:nvPr>
        </p:nvSpPr>
        <p:spPr/>
        <p:txBody>
          <a:bodyPr/>
          <a:lstStyle/>
          <a:p>
            <a:fld id="{CC528B02-F942-42BE-9906-38356830919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8913813" cy="1066800"/>
          </a:xfrm>
          <a:solidFill>
            <a:schemeClr val="accent2">
              <a:lumMod val="40000"/>
              <a:lumOff val="60000"/>
            </a:schemeClr>
          </a:solidFill>
        </p:spPr>
        <p:txBody>
          <a:bodyPr/>
          <a:lstStyle/>
          <a:p>
            <a:r>
              <a:rPr lang="pt-PT" dirty="0" err="1" smtClean="0"/>
              <a:t>Click</a:t>
            </a:r>
            <a:r>
              <a:rPr lang="pt-PT" dirty="0" smtClean="0"/>
              <a:t> to </a:t>
            </a:r>
            <a:r>
              <a:rPr lang="pt-PT" dirty="0" err="1" smtClean="0"/>
              <a:t>edit</a:t>
            </a:r>
            <a:r>
              <a:rPr lang="pt-PT" dirty="0" smtClean="0"/>
              <a:t> Master </a:t>
            </a:r>
            <a:r>
              <a:rPr lang="pt-PT" dirty="0" err="1" smtClean="0"/>
              <a:t>title</a:t>
            </a:r>
            <a:r>
              <a:rPr lang="pt-PT" dirty="0" smtClean="0"/>
              <a:t> </a:t>
            </a:r>
            <a:r>
              <a:rPr lang="pt-PT" dirty="0" err="1" smtClean="0"/>
              <a:t>style</a:t>
            </a:r>
            <a:endParaRPr dirty="0"/>
          </a:p>
        </p:txBody>
      </p:sp>
      <p:sp>
        <p:nvSpPr>
          <p:cNvPr id="5" name="Slide Number Placeholder 4"/>
          <p:cNvSpPr>
            <a:spLocks noGrp="1"/>
          </p:cNvSpPr>
          <p:nvPr>
            <p:ph type="sldNum" sz="quarter" idx="12"/>
          </p:nvPr>
        </p:nvSpPr>
        <p:spPr/>
        <p:txBody>
          <a:bodyPr/>
          <a:lstStyle/>
          <a:p>
            <a:fld id="{CC528B02-F942-42BE-9906-38356830919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C528B02-F942-42BE-9906-38356830919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2">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pt-PT" smtClean="0"/>
              <a:t>Click to edit Master title style</a:t>
            </a:r>
            <a:endParaRPr/>
          </a:p>
        </p:txBody>
      </p:sp>
      <p:sp>
        <p:nvSpPr>
          <p:cNvPr id="3" name="Subtitle 2"/>
          <p:cNvSpPr>
            <a:spLocks noGrp="1"/>
          </p:cNvSpPr>
          <p:nvPr>
            <p:ph type="subTitle" idx="1"/>
          </p:nvPr>
        </p:nvSpPr>
        <p:spPr>
          <a:xfrm>
            <a:off x="914400" y="3034553"/>
            <a:ext cx="8001000" cy="3823447"/>
          </a:xfrm>
          <a:no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solidFill>
                <a:latin typeface="Calibri" pitchFamily="34" charset="0"/>
                <a:ea typeface="+mn-ea"/>
                <a:cs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dirty="0" err="1" smtClean="0"/>
              <a:t>Click</a:t>
            </a:r>
            <a:r>
              <a:rPr lang="pt-PT" dirty="0" smtClean="0"/>
              <a:t> to </a:t>
            </a:r>
            <a:r>
              <a:rPr lang="pt-PT" dirty="0" err="1" smtClean="0"/>
              <a:t>edit</a:t>
            </a:r>
            <a:r>
              <a:rPr lang="pt-PT" dirty="0" smtClean="0"/>
              <a:t> Master </a:t>
            </a:r>
            <a:r>
              <a:rPr lang="pt-PT" dirty="0" err="1" smtClean="0"/>
              <a:t>subtitle</a:t>
            </a:r>
            <a:r>
              <a:rPr lang="pt-PT" dirty="0" smtClean="0"/>
              <a:t> </a:t>
            </a:r>
            <a:r>
              <a:rPr lang="pt-PT" dirty="0" err="1" smtClean="0"/>
              <a:t>style</a:t>
            </a:r>
            <a:endParaRPr dirty="0"/>
          </a:p>
        </p:txBody>
      </p:sp>
      <p:sp>
        <p:nvSpPr>
          <p:cNvPr id="6" name="Slide Number Placeholder 5"/>
          <p:cNvSpPr>
            <a:spLocks noGrp="1"/>
          </p:cNvSpPr>
          <p:nvPr>
            <p:ph type="sldNum" sz="quarter" idx="12"/>
          </p:nvPr>
        </p:nvSpPr>
        <p:spPr/>
        <p:txBody>
          <a:bodyPr/>
          <a:lstStyle/>
          <a:p>
            <a:fld id="{CC528B02-F942-42BE-9906-38356830919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pt-PT" smtClean="0"/>
              <a:t>Click to edit Master title style</a:t>
            </a:r>
            <a:endParaRPr/>
          </a:p>
        </p:txBody>
      </p:sp>
      <p:sp>
        <p:nvSpPr>
          <p:cNvPr id="3" name="Subtitle 2"/>
          <p:cNvSpPr>
            <a:spLocks noGrp="1"/>
          </p:cNvSpPr>
          <p:nvPr>
            <p:ph type="subTitle" idx="1"/>
          </p:nvPr>
        </p:nvSpPr>
        <p:spPr>
          <a:xfrm>
            <a:off x="914400" y="5943600"/>
            <a:ext cx="8001000" cy="914400"/>
          </a:xfrm>
          <a:no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solidFill>
                <a:latin typeface="Calibri" pitchFamily="34" charset="0"/>
                <a:ea typeface="+mn-ea"/>
                <a:cs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dirty="0" err="1" smtClean="0"/>
              <a:t>Click</a:t>
            </a:r>
            <a:r>
              <a:rPr lang="pt-PT" dirty="0" smtClean="0"/>
              <a:t> to </a:t>
            </a:r>
            <a:r>
              <a:rPr lang="pt-PT" dirty="0" err="1" smtClean="0"/>
              <a:t>edit</a:t>
            </a:r>
            <a:r>
              <a:rPr lang="pt-PT" dirty="0" smtClean="0"/>
              <a:t> Master </a:t>
            </a:r>
            <a:r>
              <a:rPr lang="pt-PT" dirty="0" err="1" smtClean="0"/>
              <a:t>subtitle</a:t>
            </a:r>
            <a:r>
              <a:rPr lang="pt-PT" dirty="0" smtClean="0"/>
              <a:t> </a:t>
            </a:r>
            <a:r>
              <a:rPr lang="pt-PT" dirty="0" err="1" smtClean="0"/>
              <a:t>style</a:t>
            </a:r>
            <a:endParaRPr dirty="0"/>
          </a:p>
        </p:txBody>
      </p:sp>
      <p:sp>
        <p:nvSpPr>
          <p:cNvPr id="9" name="Picture Placeholder 8"/>
          <p:cNvSpPr>
            <a:spLocks noGrp="1"/>
          </p:cNvSpPr>
          <p:nvPr>
            <p:ph type="pic" sz="quarter" idx="13"/>
          </p:nvPr>
        </p:nvSpPr>
        <p:spPr>
          <a:xfrm>
            <a:off x="927100" y="1129553"/>
            <a:ext cx="7988300" cy="3886200"/>
          </a:xfrm>
          <a:noFill/>
        </p:spPr>
        <p:txBody>
          <a:bodyPr>
            <a:normAutofit/>
          </a:bodyPr>
          <a:lstStyle>
            <a:lvl1pPr marL="0" indent="0">
              <a:buNone/>
              <a:defRPr sz="1800"/>
            </a:lvl1pPr>
          </a:lstStyle>
          <a:p>
            <a:r>
              <a:rPr lang="pt-PT" smtClean="0"/>
              <a:t>Drag picture to placeholder or click icon to add</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pt-PT" smtClean="0"/>
              <a:t>Click to edit Master title style</a:t>
            </a:r>
            <a:endParaRPr/>
          </a:p>
        </p:txBody>
      </p:sp>
      <p:sp>
        <p:nvSpPr>
          <p:cNvPr id="3" name="Subtitle 2"/>
          <p:cNvSpPr>
            <a:spLocks noGrp="1"/>
          </p:cNvSpPr>
          <p:nvPr>
            <p:ph type="subTitle" idx="1"/>
          </p:nvPr>
        </p:nvSpPr>
        <p:spPr>
          <a:xfrm>
            <a:off x="914400" y="5002305"/>
            <a:ext cx="8001000" cy="1855695"/>
          </a:xfrm>
          <a:no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800" kern="1200">
                <a:solidFill>
                  <a:schemeClr val="tx1"/>
                </a:solidFill>
                <a:latin typeface="Calibri" pitchFamily="34" charset="0"/>
                <a:ea typeface="+mn-ea"/>
                <a:cs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dirty="0" err="1" smtClean="0"/>
              <a:t>Click</a:t>
            </a:r>
            <a:r>
              <a:rPr lang="pt-PT" dirty="0" smtClean="0"/>
              <a:t> to </a:t>
            </a:r>
            <a:r>
              <a:rPr lang="pt-PT" dirty="0" err="1" smtClean="0"/>
              <a:t>edit</a:t>
            </a:r>
            <a:r>
              <a:rPr lang="pt-PT" dirty="0" smtClean="0"/>
              <a:t> Master </a:t>
            </a:r>
            <a:r>
              <a:rPr lang="pt-PT" dirty="0" err="1" smtClean="0"/>
              <a:t>subtitle</a:t>
            </a:r>
            <a:r>
              <a:rPr lang="pt-PT" dirty="0" smtClean="0"/>
              <a:t> </a:t>
            </a:r>
            <a:r>
              <a:rPr lang="pt-PT" dirty="0" err="1" smtClean="0"/>
              <a:t>style</a:t>
            </a:r>
            <a:endParaRPr dirty="0"/>
          </a:p>
        </p:txBody>
      </p:sp>
      <p:sp>
        <p:nvSpPr>
          <p:cNvPr id="9" name="Picture Placeholder 8"/>
          <p:cNvSpPr>
            <a:spLocks noGrp="1"/>
          </p:cNvSpPr>
          <p:nvPr>
            <p:ph type="pic" sz="quarter" idx="13"/>
          </p:nvPr>
        </p:nvSpPr>
        <p:spPr>
          <a:xfrm>
            <a:off x="927100" y="1129553"/>
            <a:ext cx="7988300" cy="2980944"/>
          </a:xfrm>
        </p:spPr>
        <p:txBody>
          <a:bodyPr>
            <a:normAutofit/>
          </a:bodyPr>
          <a:lstStyle>
            <a:lvl1pPr marL="0" indent="0">
              <a:buNone/>
              <a:defRPr sz="1800"/>
            </a:lvl1pPr>
          </a:lstStyle>
          <a:p>
            <a:r>
              <a:rPr lang="pt-PT" smtClean="0"/>
              <a:t>Drag picture to placeholder or click icon to add</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pt-PT" dirty="0" err="1" smtClean="0"/>
              <a:t>Click</a:t>
            </a:r>
            <a:r>
              <a:rPr lang="pt-PT" dirty="0" smtClean="0"/>
              <a:t> to </a:t>
            </a:r>
            <a:r>
              <a:rPr lang="pt-PT" dirty="0" err="1" smtClean="0"/>
              <a:t>edit</a:t>
            </a:r>
            <a:r>
              <a:rPr lang="pt-PT" dirty="0" smtClean="0"/>
              <a:t> Master </a:t>
            </a:r>
            <a:r>
              <a:rPr lang="pt-PT" dirty="0" err="1" smtClean="0"/>
              <a:t>title</a:t>
            </a:r>
            <a:r>
              <a:rPr lang="pt-PT" dirty="0" smtClean="0"/>
              <a:t> </a:t>
            </a:r>
            <a:r>
              <a:rPr lang="pt-PT" dirty="0" err="1" smtClean="0"/>
              <a:t>style</a:t>
            </a:r>
            <a:endParaRPr dirty="0"/>
          </a:p>
        </p:txBody>
      </p:sp>
      <p:sp>
        <p:nvSpPr>
          <p:cNvPr id="3" name="Subtitle 2"/>
          <p:cNvSpPr>
            <a:spLocks noGrp="1"/>
          </p:cNvSpPr>
          <p:nvPr>
            <p:ph type="subTitle" idx="1"/>
          </p:nvPr>
        </p:nvSpPr>
        <p:spPr>
          <a:xfrm>
            <a:off x="914400" y="5002305"/>
            <a:ext cx="8001000" cy="1855695"/>
          </a:xfrm>
          <a:no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800" kern="1200">
                <a:solidFill>
                  <a:schemeClr val="tx1"/>
                </a:solidFill>
                <a:latin typeface="Calibri" pitchFamily="34" charset="0"/>
                <a:ea typeface="+mn-ea"/>
                <a:cs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dirty="0" err="1" smtClean="0"/>
              <a:t>Click</a:t>
            </a:r>
            <a:r>
              <a:rPr lang="pt-PT" dirty="0" smtClean="0"/>
              <a:t> to </a:t>
            </a:r>
            <a:r>
              <a:rPr lang="pt-PT" dirty="0" err="1" smtClean="0"/>
              <a:t>edit</a:t>
            </a:r>
            <a:r>
              <a:rPr lang="pt-PT" dirty="0" smtClean="0"/>
              <a:t> Master </a:t>
            </a:r>
            <a:r>
              <a:rPr lang="pt-PT" dirty="0" err="1" smtClean="0"/>
              <a:t>subtitle</a:t>
            </a:r>
            <a:r>
              <a:rPr lang="pt-PT" dirty="0" smtClean="0"/>
              <a:t> </a:t>
            </a:r>
            <a:r>
              <a:rPr lang="pt-PT" dirty="0" err="1" smtClean="0"/>
              <a:t>style</a:t>
            </a:r>
            <a:endParaRPr dirty="0"/>
          </a:p>
        </p:txBody>
      </p:sp>
      <p:sp>
        <p:nvSpPr>
          <p:cNvPr id="9" name="Picture Placeholder 8"/>
          <p:cNvSpPr>
            <a:spLocks noGrp="1"/>
          </p:cNvSpPr>
          <p:nvPr>
            <p:ph type="pic" sz="quarter" idx="13"/>
          </p:nvPr>
        </p:nvSpPr>
        <p:spPr>
          <a:xfrm>
            <a:off x="927100" y="1129553"/>
            <a:ext cx="3986784" cy="2980944"/>
          </a:xfrm>
        </p:spPr>
        <p:txBody>
          <a:bodyPr>
            <a:normAutofit/>
          </a:bodyPr>
          <a:lstStyle>
            <a:lvl1pPr marL="0" indent="0">
              <a:buNone/>
              <a:defRPr sz="1800"/>
            </a:lvl1pPr>
          </a:lstStyle>
          <a:p>
            <a:r>
              <a:rPr lang="pt-PT" smtClean="0"/>
              <a:t>Drag picture to placeholder or click icon to add</a:t>
            </a:r>
            <a:endParaRPr/>
          </a:p>
        </p:txBody>
      </p:sp>
      <p:sp>
        <p:nvSpPr>
          <p:cNvPr id="7" name="Picture Placeholder 8"/>
          <p:cNvSpPr>
            <a:spLocks noGrp="1"/>
          </p:cNvSpPr>
          <p:nvPr>
            <p:ph type="pic" sz="quarter" idx="14"/>
          </p:nvPr>
        </p:nvSpPr>
        <p:spPr>
          <a:xfrm>
            <a:off x="4928616" y="1129553"/>
            <a:ext cx="3986784" cy="2980944"/>
          </a:xfrm>
        </p:spPr>
        <p:txBody>
          <a:bodyPr>
            <a:normAutofit/>
          </a:bodyPr>
          <a:lstStyle>
            <a:lvl1pPr marL="0" indent="0">
              <a:buNone/>
              <a:defRPr sz="1800"/>
            </a:lvl1pPr>
          </a:lstStyle>
          <a:p>
            <a:r>
              <a:rPr lang="pt-PT" smtClean="0"/>
              <a:t>Drag picture to placeholder or click icon to add</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TWickens\AppData\Local\Microsoft\Windows\Temporary Internet Files\Content.Outlook\SAIB4VOD\STA_Pattern_50.jpg"/>
          <p:cNvPicPr>
            <a:picLocks noChangeAspect="1" noChangeArrowheads="1"/>
          </p:cNvPicPr>
          <p:nvPr userDrawn="1"/>
        </p:nvPicPr>
        <p:blipFill>
          <a:blip r:embed="rId13" cstate="print"/>
          <a:srcRect/>
          <a:stretch>
            <a:fillRect/>
          </a:stretch>
        </p:blipFill>
        <p:spPr bwMode="auto">
          <a:xfrm>
            <a:off x="0" y="1"/>
            <a:ext cx="1371600" cy="838199"/>
          </a:xfrm>
          <a:prstGeom prst="rect">
            <a:avLst/>
          </a:prstGeom>
          <a:noFill/>
        </p:spPr>
      </p:pic>
      <p:sp>
        <p:nvSpPr>
          <p:cNvPr id="3" name="Text Placeholder 2"/>
          <p:cNvSpPr>
            <a:spLocks noGrp="1"/>
          </p:cNvSpPr>
          <p:nvPr>
            <p:ph type="body" idx="1"/>
          </p:nvPr>
        </p:nvSpPr>
        <p:spPr>
          <a:xfrm>
            <a:off x="990600" y="1905000"/>
            <a:ext cx="7924800" cy="4724400"/>
          </a:xfrm>
          <a:prstGeom prst="rect">
            <a:avLst/>
          </a:prstGeom>
        </p:spPr>
        <p:txBody>
          <a:bodyPr vert="horz" lIns="91440" tIns="45720" rIns="91440" bIns="45720" rtlCol="0">
            <a:noAutofit/>
          </a:bodyPr>
          <a:lstStyle/>
          <a:p>
            <a:pPr lvl="0"/>
            <a:r>
              <a:rPr lang="pt-PT" dirty="0" err="1" smtClean="0"/>
              <a:t>Click</a:t>
            </a:r>
            <a:r>
              <a:rPr lang="pt-PT" dirty="0" smtClean="0"/>
              <a:t> to </a:t>
            </a:r>
            <a:r>
              <a:rPr lang="pt-PT" dirty="0" err="1" smtClean="0"/>
              <a:t>edit</a:t>
            </a:r>
            <a:r>
              <a:rPr lang="pt-PT" dirty="0" smtClean="0"/>
              <a:t> Master </a:t>
            </a:r>
            <a:r>
              <a:rPr lang="pt-PT" dirty="0" err="1" smtClean="0"/>
              <a:t>text</a:t>
            </a:r>
            <a:r>
              <a:rPr lang="pt-PT" dirty="0" smtClean="0"/>
              <a:t> </a:t>
            </a:r>
            <a:r>
              <a:rPr lang="pt-PT" dirty="0" err="1" smtClean="0"/>
              <a:t>styles</a:t>
            </a:r>
            <a:endParaRPr lang="pt-PT" dirty="0" smtClean="0"/>
          </a:p>
          <a:p>
            <a:pPr lvl="1"/>
            <a:r>
              <a:rPr lang="pt-PT" dirty="0" err="1" smtClean="0"/>
              <a:t>Second</a:t>
            </a:r>
            <a:r>
              <a:rPr lang="pt-PT" dirty="0" smtClean="0"/>
              <a:t> </a:t>
            </a:r>
            <a:r>
              <a:rPr lang="pt-PT" dirty="0" err="1" smtClean="0"/>
              <a:t>level</a:t>
            </a:r>
            <a:endParaRPr lang="pt-PT" dirty="0" smtClean="0"/>
          </a:p>
          <a:p>
            <a:pPr lvl="2"/>
            <a:r>
              <a:rPr lang="pt-PT" dirty="0" err="1" smtClean="0"/>
              <a:t>Third</a:t>
            </a:r>
            <a:r>
              <a:rPr lang="pt-PT" dirty="0" smtClean="0"/>
              <a:t> </a:t>
            </a:r>
            <a:r>
              <a:rPr lang="pt-PT" dirty="0" err="1" smtClean="0"/>
              <a:t>level</a:t>
            </a:r>
            <a:endParaRPr lang="pt-PT" dirty="0" smtClean="0"/>
          </a:p>
          <a:p>
            <a:pPr lvl="3"/>
            <a:r>
              <a:rPr lang="pt-PT" dirty="0" err="1" smtClean="0"/>
              <a:t>Fourth</a:t>
            </a:r>
            <a:r>
              <a:rPr lang="pt-PT" dirty="0" smtClean="0"/>
              <a:t> </a:t>
            </a:r>
            <a:r>
              <a:rPr lang="pt-PT" dirty="0" err="1" smtClean="0"/>
              <a:t>level</a:t>
            </a:r>
            <a:endParaRPr lang="pt-PT" dirty="0" smtClean="0"/>
          </a:p>
          <a:p>
            <a:pPr lvl="4"/>
            <a:r>
              <a:rPr lang="pt-PT" dirty="0" err="1" smtClean="0"/>
              <a:t>Fifth</a:t>
            </a:r>
            <a:r>
              <a:rPr lang="pt-PT" dirty="0" smtClean="0"/>
              <a:t> </a:t>
            </a:r>
            <a:r>
              <a:rPr lang="pt-PT" dirty="0" err="1" smtClean="0"/>
              <a:t>level</a:t>
            </a:r>
            <a:endParaRPr dirty="0"/>
          </a:p>
        </p:txBody>
      </p:sp>
      <p:sp>
        <p:nvSpPr>
          <p:cNvPr id="6" name="Slide Number Placeholder 5"/>
          <p:cNvSpPr>
            <a:spLocks noGrp="1"/>
          </p:cNvSpPr>
          <p:nvPr>
            <p:ph type="sldNum" sz="quarter" idx="4"/>
          </p:nvPr>
        </p:nvSpPr>
        <p:spPr>
          <a:xfrm>
            <a:off x="8789894" y="6553200"/>
            <a:ext cx="457200" cy="381000"/>
          </a:xfrm>
          <a:prstGeom prst="rect">
            <a:avLst/>
          </a:prstGeom>
        </p:spPr>
        <p:txBody>
          <a:bodyPr vert="horz" lIns="91440" tIns="45720" rIns="91440" bIns="45720" rtlCol="0" anchor="ctr"/>
          <a:lstStyle>
            <a:lvl1pPr algn="ctr">
              <a:defRPr sz="1000" b="1">
                <a:solidFill>
                  <a:schemeClr val="tx1">
                    <a:lumMod val="65000"/>
                    <a:lumOff val="35000"/>
                  </a:schemeClr>
                </a:solidFill>
                <a:latin typeface="Calibri" pitchFamily="34" charset="0"/>
                <a:cs typeface="Calibri" pitchFamily="34" charset="0"/>
              </a:defRPr>
            </a:lvl1pPr>
          </a:lstStyle>
          <a:p>
            <a:fld id="{CC528B02-F942-42BE-9906-38356830919C}" type="slidenum">
              <a:rPr lang="en-US" smtClean="0"/>
              <a:pPr/>
              <a:t>‹#›</a:t>
            </a:fld>
            <a:endParaRPr lang="en-US" dirty="0"/>
          </a:p>
        </p:txBody>
      </p:sp>
      <p:sp>
        <p:nvSpPr>
          <p:cNvPr id="2" name="Title Placeholder 1"/>
          <p:cNvSpPr>
            <a:spLocks noGrp="1"/>
          </p:cNvSpPr>
          <p:nvPr>
            <p:ph type="title"/>
          </p:nvPr>
        </p:nvSpPr>
        <p:spPr>
          <a:xfrm>
            <a:off x="0" y="685800"/>
            <a:ext cx="8913813" cy="1066800"/>
          </a:xfrm>
          <a:prstGeom prst="rect">
            <a:avLst/>
          </a:prstGeom>
          <a:solidFill>
            <a:schemeClr val="accent2">
              <a:lumMod val="40000"/>
              <a:lumOff val="60000"/>
            </a:schemeClr>
          </a:solidFill>
        </p:spPr>
        <p:txBody>
          <a:bodyPr vert="horz" lIns="1044000" tIns="36000" rIns="274320" bIns="36000" rtlCol="0" anchor="ctr">
            <a:noAutofit/>
          </a:bodyPr>
          <a:lstStyle/>
          <a:p>
            <a:r>
              <a:rPr lang="pt-PT" dirty="0" err="1" smtClean="0"/>
              <a:t>Click</a:t>
            </a:r>
            <a:r>
              <a:rPr lang="pt-PT" dirty="0" smtClean="0"/>
              <a:t> to </a:t>
            </a:r>
            <a:r>
              <a:rPr lang="pt-PT" dirty="0" err="1" smtClean="0"/>
              <a:t>edit</a:t>
            </a:r>
            <a:r>
              <a:rPr lang="pt-PT" dirty="0" smtClean="0"/>
              <a:t> Master </a:t>
            </a:r>
            <a:r>
              <a:rPr lang="pt-PT" dirty="0" err="1" smtClean="0"/>
              <a:t>title</a:t>
            </a:r>
            <a:r>
              <a:rPr lang="pt-PT" dirty="0" smtClean="0"/>
              <a:t> </a:t>
            </a:r>
            <a:r>
              <a:rPr lang="pt-PT" dirty="0" err="1" smtClean="0"/>
              <a:t>style</a:t>
            </a:r>
            <a:endParaRPr dirty="0"/>
          </a:p>
        </p:txBody>
      </p:sp>
      <p:sp>
        <p:nvSpPr>
          <p:cNvPr id="12" name="Title Placeholder 1"/>
          <p:cNvSpPr txBox="1">
            <a:spLocks/>
          </p:cNvSpPr>
          <p:nvPr userDrawn="1"/>
        </p:nvSpPr>
        <p:spPr>
          <a:xfrm>
            <a:off x="990600" y="6705600"/>
            <a:ext cx="7923213" cy="152400"/>
          </a:xfrm>
          <a:prstGeom prst="rect">
            <a:avLst/>
          </a:prstGeom>
          <a:solidFill>
            <a:schemeClr val="accent2">
              <a:lumMod val="40000"/>
              <a:lumOff val="60000"/>
            </a:schemeClr>
          </a:solidFill>
        </p:spPr>
        <p:txBody>
          <a:bodyPr vert="horz" lIns="1044000" tIns="36000" rIns="274320" bIns="3600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600" b="1" i="0" u="none" strike="noStrike" kern="1200" cap="none" spc="0" normalizeH="0" baseline="0" noProof="0" dirty="0">
              <a:ln>
                <a:noFill/>
              </a:ln>
              <a:solidFill>
                <a:schemeClr val="tx1"/>
              </a:solidFill>
              <a:effectLst/>
              <a:uLnTx/>
              <a:uFillTx/>
              <a:latin typeface="Calibri" pitchFamily="34" charset="0"/>
              <a:ea typeface="+mj-ea"/>
              <a:cs typeface="Calibri" pitchFamily="34" charset="0"/>
            </a:endParaRPr>
          </a:p>
        </p:txBody>
      </p:sp>
      <p:sp>
        <p:nvSpPr>
          <p:cNvPr id="8" name="TextBox 7"/>
          <p:cNvSpPr txBox="1"/>
          <p:nvPr userDrawn="1"/>
        </p:nvSpPr>
        <p:spPr>
          <a:xfrm>
            <a:off x="6781800" y="228600"/>
            <a:ext cx="2209800" cy="400110"/>
          </a:xfrm>
          <a:prstGeom prst="rect">
            <a:avLst/>
          </a:prstGeom>
          <a:noFill/>
        </p:spPr>
        <p:txBody>
          <a:bodyPr wrap="square" rtlCol="0">
            <a:spAutoFit/>
          </a:bodyPr>
          <a:lstStyle/>
          <a:p>
            <a:pPr algn="r"/>
            <a:r>
              <a:rPr lang="en-US" sz="1000" dirty="0" smtClean="0">
                <a:solidFill>
                  <a:schemeClr val="tx1"/>
                </a:solidFill>
                <a:latin typeface="Calibri" pitchFamily="34" charset="0"/>
                <a:cs typeface="Calibri" pitchFamily="34" charset="0"/>
              </a:rPr>
              <a:t/>
            </a:r>
            <a:br>
              <a:rPr lang="en-US" sz="1000" dirty="0" smtClean="0">
                <a:solidFill>
                  <a:schemeClr val="tx1"/>
                </a:solidFill>
                <a:latin typeface="Calibri" pitchFamily="34" charset="0"/>
                <a:cs typeface="Calibri" pitchFamily="34" charset="0"/>
              </a:rPr>
            </a:br>
            <a:r>
              <a:rPr lang="en-US" sz="1000" dirty="0" smtClean="0">
                <a:solidFill>
                  <a:schemeClr val="tx1"/>
                </a:solidFill>
                <a:latin typeface="Calibri" pitchFamily="34" charset="0"/>
                <a:cs typeface="Calibri" pitchFamily="34" charset="0"/>
              </a:rPr>
              <a:t>IMF Statistics Department</a:t>
            </a:r>
            <a:endParaRPr lang="en-US" sz="1000" dirty="0">
              <a:solidFill>
                <a:schemeClr val="tx1"/>
              </a:solidFill>
              <a:latin typeface="Calibri" pitchFamily="34" charset="0"/>
              <a:cs typeface="Calibri"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2" r:id="rId2"/>
    <p:sldLayoutId id="2147483665" r:id="rId3"/>
    <p:sldLayoutId id="2147483667" r:id="rId4"/>
    <p:sldLayoutId id="2147483668" r:id="rId5"/>
    <p:sldLayoutId id="2147483661" r:id="rId6"/>
    <p:sldLayoutId id="2147483663" r:id="rId7"/>
    <p:sldLayoutId id="2147483671" r:id="rId8"/>
    <p:sldLayoutId id="2147483672" r:id="rId9"/>
    <p:sldLayoutId id="2147483673" r:id="rId10"/>
    <p:sldLayoutId id="2147483675" r:id="rId11"/>
  </p:sldLayoutIdLst>
  <p:hf hdr="0" dt="0"/>
  <p:txStyles>
    <p:titleStyle>
      <a:lvl1pPr marL="0" indent="0" algn="l" defTabSz="914400" rtl="0" eaLnBrk="1" latinLnBrk="0" hangingPunct="1">
        <a:spcBef>
          <a:spcPct val="0"/>
        </a:spcBef>
        <a:buNone/>
        <a:defRPr sz="3600" b="1" kern="1200">
          <a:solidFill>
            <a:schemeClr val="tx1"/>
          </a:solidFill>
          <a:latin typeface="Calibri" pitchFamily="34" charset="0"/>
          <a:ea typeface="+mj-ea"/>
          <a:cs typeface="Calibri" pitchFamily="34" charset="0"/>
        </a:defRPr>
      </a:lvl1pPr>
    </p:titleStyle>
    <p:bodyStyle>
      <a:lvl1pPr marL="342900" indent="-342900" algn="l" defTabSz="914400" rtl="0" eaLnBrk="1" latinLnBrk="0" hangingPunct="1">
        <a:lnSpc>
          <a:spcPts val="2500"/>
        </a:lnSpc>
        <a:spcBef>
          <a:spcPts val="900"/>
        </a:spcBef>
        <a:buClr>
          <a:schemeClr val="tx1">
            <a:lumMod val="75000"/>
            <a:lumOff val="25000"/>
          </a:schemeClr>
        </a:buClr>
        <a:buSzPct val="120000"/>
        <a:buFont typeface="Wingdings" pitchFamily="2" charset="2"/>
        <a:buChar char="§"/>
        <a:defRPr sz="2500" kern="1200">
          <a:solidFill>
            <a:schemeClr val="tx1"/>
          </a:solidFill>
          <a:latin typeface="Calibri" pitchFamily="34" charset="0"/>
          <a:ea typeface="+mn-ea"/>
          <a:cs typeface="Calibri" pitchFamily="34" charset="0"/>
        </a:defRPr>
      </a:lvl1pPr>
      <a:lvl2pPr marL="685800" indent="-336550" algn="l" defTabSz="914400" rtl="0" eaLnBrk="1" latinLnBrk="0" hangingPunct="1">
        <a:lnSpc>
          <a:spcPts val="2200"/>
        </a:lnSpc>
        <a:spcBef>
          <a:spcPts val="600"/>
        </a:spcBef>
        <a:buClr>
          <a:schemeClr val="tx1">
            <a:lumMod val="75000"/>
            <a:lumOff val="25000"/>
          </a:schemeClr>
        </a:buClr>
        <a:buSzPct val="135000"/>
        <a:buFont typeface="Arial" pitchFamily="34" charset="0"/>
        <a:buChar char="•"/>
        <a:defRPr sz="2200" kern="1200">
          <a:solidFill>
            <a:schemeClr val="tx1"/>
          </a:solidFill>
          <a:latin typeface="Calibri" pitchFamily="34" charset="0"/>
          <a:ea typeface="+mn-ea"/>
          <a:cs typeface="Calibri" pitchFamily="34" charset="0"/>
        </a:defRPr>
      </a:lvl2pPr>
      <a:lvl3pPr marL="1035050" indent="-349250" algn="l" defTabSz="914400" rtl="0" eaLnBrk="1" latinLnBrk="0" hangingPunct="1">
        <a:lnSpc>
          <a:spcPts val="2000"/>
        </a:lnSpc>
        <a:spcBef>
          <a:spcPts val="500"/>
        </a:spcBef>
        <a:buClr>
          <a:schemeClr val="tx1">
            <a:lumMod val="75000"/>
            <a:lumOff val="25000"/>
          </a:schemeClr>
        </a:buClr>
        <a:buSzPct val="67000"/>
        <a:buFont typeface="Wingdings" pitchFamily="2" charset="2"/>
        <a:buChar char="v"/>
        <a:defRPr sz="1900" kern="1200">
          <a:solidFill>
            <a:schemeClr val="tx1"/>
          </a:solidFill>
          <a:latin typeface="Calibri" pitchFamily="34" charset="0"/>
          <a:ea typeface="+mn-ea"/>
          <a:cs typeface="Calibri" pitchFamily="34" charset="0"/>
        </a:defRPr>
      </a:lvl3pPr>
      <a:lvl4pPr marL="1371600" indent="-336550" algn="l" defTabSz="914400" rtl="0" eaLnBrk="1" latinLnBrk="0" hangingPunct="1">
        <a:lnSpc>
          <a:spcPts val="1800"/>
        </a:lnSpc>
        <a:spcBef>
          <a:spcPts val="400"/>
        </a:spcBef>
        <a:buClr>
          <a:schemeClr val="tx1">
            <a:lumMod val="75000"/>
            <a:lumOff val="25000"/>
          </a:schemeClr>
        </a:buClr>
        <a:buFont typeface="Wingdings" pitchFamily="2" charset="2"/>
        <a:buChar char="§"/>
        <a:defRPr sz="1700" kern="1200">
          <a:solidFill>
            <a:schemeClr val="tx1"/>
          </a:solidFill>
          <a:latin typeface="Calibri" pitchFamily="34" charset="0"/>
          <a:ea typeface="+mn-ea"/>
          <a:cs typeface="Calibri" pitchFamily="34" charset="0"/>
        </a:defRPr>
      </a:lvl4pPr>
      <a:lvl5pPr marL="1720850" indent="-349250" algn="l" defTabSz="914400" rtl="0" eaLnBrk="1" latinLnBrk="0" hangingPunct="1">
        <a:lnSpc>
          <a:spcPts val="1800"/>
        </a:lnSpc>
        <a:spcBef>
          <a:spcPts val="400"/>
        </a:spcBef>
        <a:buClr>
          <a:schemeClr val="tx1">
            <a:lumMod val="75000"/>
            <a:lumOff val="25000"/>
          </a:schemeClr>
        </a:buClr>
        <a:buFont typeface="Arial" pitchFamily="34" charset="0"/>
        <a:buChar char="•"/>
        <a:defRPr sz="1700" i="1" kern="1200">
          <a:solidFill>
            <a:schemeClr val="tx1"/>
          </a:solidFill>
          <a:latin typeface="Calibri" pitchFamily="34" charset="0"/>
          <a:ea typeface="+mn-ea"/>
          <a:cs typeface="Calibri" pitchFamily="34" charset="0"/>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86000"/>
            <a:ext cx="8839200" cy="2362200"/>
          </a:xfrm>
        </p:spPr>
        <p:txBody>
          <a:bodyPr>
            <a:normAutofit/>
          </a:bodyPr>
          <a:lstStyle/>
          <a:p>
            <a:r>
              <a:rPr lang="en-US" dirty="0" smtClean="0"/>
              <a:t>The IMF Data Standards Initiatives:</a:t>
            </a:r>
            <a:br>
              <a:rPr lang="en-US" dirty="0" smtClean="0"/>
            </a:br>
            <a:r>
              <a:rPr lang="en-US" sz="1200" dirty="0" smtClean="0"/>
              <a:t/>
            </a:r>
            <a:br>
              <a:rPr lang="en-US" sz="1200" dirty="0" smtClean="0"/>
            </a:br>
            <a:r>
              <a:rPr lang="en-US" b="0" i="0" dirty="0" smtClean="0">
                <a:latin typeface="Arial Black" pitchFamily="34" charset="0"/>
              </a:rPr>
              <a:t>Moving Towards the </a:t>
            </a:r>
            <a:br>
              <a:rPr lang="en-US" b="0" i="0" dirty="0" smtClean="0">
                <a:latin typeface="Arial Black" pitchFamily="34" charset="0"/>
              </a:rPr>
            </a:br>
            <a:r>
              <a:rPr lang="en-US" b="0" dirty="0" smtClean="0">
                <a:latin typeface="Arial Black" pitchFamily="34" charset="0"/>
              </a:rPr>
              <a:t>SDMX Data Sharing Vision</a:t>
            </a:r>
            <a:endParaRPr lang="en-US" b="0" i="0" dirty="0">
              <a:latin typeface="Arial Black" pitchFamily="34" charset="0"/>
            </a:endParaRPr>
          </a:p>
        </p:txBody>
      </p:sp>
      <p:sp>
        <p:nvSpPr>
          <p:cNvPr id="3" name="TextBox 2"/>
          <p:cNvSpPr txBox="1"/>
          <p:nvPr/>
        </p:nvSpPr>
        <p:spPr>
          <a:xfrm>
            <a:off x="304800" y="4572000"/>
            <a:ext cx="8534400" cy="1938992"/>
          </a:xfrm>
          <a:prstGeom prst="rect">
            <a:avLst/>
          </a:prstGeom>
          <a:noFill/>
        </p:spPr>
        <p:txBody>
          <a:bodyPr wrap="square" rtlCol="0">
            <a:spAutoFit/>
          </a:bodyPr>
          <a:lstStyle/>
          <a:p>
            <a:pPr algn="ctr"/>
            <a:r>
              <a:rPr lang="en-US" sz="2400" b="1" dirty="0" smtClean="0">
                <a:latin typeface="Calibri" pitchFamily="34" charset="0"/>
                <a:cs typeface="Calibri" pitchFamily="34" charset="0"/>
              </a:rPr>
              <a:t>Andreas Hake</a:t>
            </a:r>
          </a:p>
          <a:p>
            <a:pPr algn="ctr"/>
            <a:r>
              <a:rPr lang="en-US" sz="2400" b="1" dirty="0" smtClean="0">
                <a:latin typeface="Calibri" pitchFamily="34" charset="0"/>
                <a:cs typeface="Calibri" pitchFamily="34" charset="0"/>
              </a:rPr>
              <a:t>Division Chief, IMF Statistics Department</a:t>
            </a:r>
          </a:p>
          <a:p>
            <a:pPr algn="ctr"/>
            <a:endParaRPr lang="en-US" sz="2400" b="1" dirty="0" smtClean="0">
              <a:latin typeface="Calibri" pitchFamily="34" charset="0"/>
              <a:cs typeface="Calibri" pitchFamily="34" charset="0"/>
            </a:endParaRPr>
          </a:p>
          <a:p>
            <a:pPr algn="ctr"/>
            <a:r>
              <a:rPr lang="en-US" sz="2400" b="1" dirty="0" smtClean="0">
                <a:latin typeface="Calibri" pitchFamily="34" charset="0"/>
                <a:cs typeface="Calibri" pitchFamily="34" charset="0"/>
              </a:rPr>
              <a:t>SDMX Global Conference 2015</a:t>
            </a:r>
          </a:p>
          <a:p>
            <a:pPr algn="ctr"/>
            <a:r>
              <a:rPr lang="en-US" sz="2400" b="1" dirty="0" smtClean="0">
                <a:latin typeface="Calibri" pitchFamily="34" charset="0"/>
                <a:cs typeface="Calibri" pitchFamily="34" charset="0"/>
              </a:rPr>
              <a:t>Bangkok, September 28-30, 2015</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Aspects of IMF Implementation</a:t>
            </a:r>
            <a:endParaRPr lang="en-US" dirty="0"/>
          </a:p>
        </p:txBody>
      </p:sp>
      <p:sp>
        <p:nvSpPr>
          <p:cNvPr id="3" name="Content Placeholder 2"/>
          <p:cNvSpPr>
            <a:spLocks noGrp="1"/>
          </p:cNvSpPr>
          <p:nvPr>
            <p:ph idx="1"/>
          </p:nvPr>
        </p:nvSpPr>
        <p:spPr/>
        <p:txBody>
          <a:bodyPr/>
          <a:lstStyle/>
          <a:p>
            <a:r>
              <a:rPr lang="en-US" dirty="0" smtClean="0"/>
              <a:t>The SDDS Plus monitoring system is entirely automated</a:t>
            </a:r>
          </a:p>
          <a:p>
            <a:pPr lvl="1"/>
            <a:r>
              <a:rPr lang="en-US" dirty="0" smtClean="0"/>
              <a:t>The accuracy of monitoring outcomes is greatly enhanced compared to the SDDS, requiring no further human interventions</a:t>
            </a:r>
          </a:p>
          <a:p>
            <a:r>
              <a:rPr lang="en-US" dirty="0" smtClean="0"/>
              <a:t>IMF will gradually work on additional aspects</a:t>
            </a:r>
          </a:p>
          <a:p>
            <a:pPr lvl="1"/>
            <a:r>
              <a:rPr lang="en-US" dirty="0" smtClean="0"/>
              <a:t>Investigating making available the IMF registry to the public, especially the subscription to SDMX notification of data updates by countries</a:t>
            </a:r>
          </a:p>
          <a:p>
            <a:pPr lvl="1"/>
            <a:r>
              <a:rPr lang="en-US" dirty="0" smtClean="0"/>
              <a:t>Investigating the data categories where SDDS Plus data could replace the countries’ reporting of these data to the IMF Statistics Department</a:t>
            </a:r>
          </a:p>
          <a:p>
            <a:pPr lvl="1"/>
            <a:r>
              <a:rPr lang="en-US" dirty="0" smtClean="0"/>
              <a:t>Investigating the provision of a data hub for SDDS Plus data</a:t>
            </a:r>
            <a:endParaRPr lang="en-US" dirty="0"/>
          </a:p>
        </p:txBody>
      </p:sp>
      <p:sp>
        <p:nvSpPr>
          <p:cNvPr id="4" name="Slide Number Placeholder 3"/>
          <p:cNvSpPr>
            <a:spLocks noGrp="1"/>
          </p:cNvSpPr>
          <p:nvPr>
            <p:ph type="sldNum" sz="quarter" idx="12"/>
          </p:nvPr>
        </p:nvSpPr>
        <p:spPr/>
        <p:txBody>
          <a:bodyPr/>
          <a:lstStyle/>
          <a:p>
            <a:fld id="{CC528B02-F942-42BE-9906-38356830919C}"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8913813" cy="609600"/>
          </a:xfrm>
        </p:spPr>
        <p:txBody>
          <a:bodyPr/>
          <a:lstStyle/>
          <a:p>
            <a:r>
              <a:rPr lang="en-US" dirty="0" smtClean="0"/>
              <a:t>Lessons Learned</a:t>
            </a:r>
            <a:endParaRPr lang="en-US" dirty="0"/>
          </a:p>
        </p:txBody>
      </p:sp>
      <p:sp>
        <p:nvSpPr>
          <p:cNvPr id="3" name="Content Placeholder 2"/>
          <p:cNvSpPr>
            <a:spLocks noGrp="1"/>
          </p:cNvSpPr>
          <p:nvPr>
            <p:ph idx="1"/>
          </p:nvPr>
        </p:nvSpPr>
        <p:spPr>
          <a:xfrm>
            <a:off x="304800" y="1524000"/>
            <a:ext cx="8458200" cy="5181600"/>
          </a:xfrm>
        </p:spPr>
        <p:txBody>
          <a:bodyPr/>
          <a:lstStyle/>
          <a:p>
            <a:r>
              <a:rPr lang="en-US" dirty="0" smtClean="0"/>
              <a:t>The SDMX Standards work!... and lead to reduced operating costs</a:t>
            </a:r>
          </a:p>
          <a:p>
            <a:pPr lvl="1"/>
            <a:r>
              <a:rPr lang="en-US" dirty="0" smtClean="0"/>
              <a:t>A complete machine-to-machine data sharing model has been implemented by leveraging the latest technical developments (SDMX Registry V2.1, web services, mapping/converter tools), eliminating multiple manual tasks for countries and the IMF </a:t>
            </a:r>
          </a:p>
          <a:p>
            <a:r>
              <a:rPr lang="en-US" dirty="0" smtClean="0"/>
              <a:t>Be flexible in what you accept; it pays off !</a:t>
            </a:r>
          </a:p>
          <a:p>
            <a:pPr lvl="1"/>
            <a:r>
              <a:rPr lang="en-US" dirty="0" smtClean="0"/>
              <a:t>Countries could decide which DSD they use for which data; decide on how the file is made available (post a static file or post a web service query); decide on the agency(</a:t>
            </a:r>
            <a:r>
              <a:rPr lang="en-US" dirty="0" err="1" smtClean="0"/>
              <a:t>ies</a:t>
            </a:r>
            <a:r>
              <a:rPr lang="en-US" dirty="0" smtClean="0"/>
              <a:t>) responsible for the production of the SDMX files. This flexibility allowed countries to re-use existing applications, reducing their implementation cost.</a:t>
            </a:r>
          </a:p>
          <a:p>
            <a:r>
              <a:rPr lang="en-US" dirty="0" smtClean="0"/>
              <a:t>Be cognizant of the SDMX “level” of countries</a:t>
            </a:r>
          </a:p>
          <a:p>
            <a:pPr lvl="1"/>
            <a:r>
              <a:rPr lang="en-US" dirty="0" smtClean="0"/>
              <a:t>By providing tools that facilitate SDMX adoption, the IMF lowered the barrier to entry to SDDS Plus. Capability of providing the SDDS Plus data is the determining factor, not the SDMX capability</a:t>
            </a:r>
          </a:p>
        </p:txBody>
      </p:sp>
      <p:sp>
        <p:nvSpPr>
          <p:cNvPr id="4" name="Slide Number Placeholder 3"/>
          <p:cNvSpPr>
            <a:spLocks noGrp="1"/>
          </p:cNvSpPr>
          <p:nvPr>
            <p:ph type="sldNum" sz="quarter" idx="12"/>
          </p:nvPr>
        </p:nvSpPr>
        <p:spPr/>
        <p:txBody>
          <a:bodyPr/>
          <a:lstStyle/>
          <a:p>
            <a:fld id="{CC528B02-F942-42BE-9906-38356830919C}"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0"/>
            <a:ext cx="8913813" cy="1066800"/>
          </a:xfrm>
        </p:spPr>
        <p:txBody>
          <a:bodyPr/>
          <a:lstStyle/>
          <a:p>
            <a:r>
              <a:rPr lang="en-US" dirty="0" smtClean="0"/>
              <a:t>PART II: The Enhanced GDDS</a:t>
            </a:r>
            <a:endParaRPr lang="en-US" dirty="0"/>
          </a:p>
        </p:txBody>
      </p:sp>
      <p:sp>
        <p:nvSpPr>
          <p:cNvPr id="3" name="Content Placeholder 2"/>
          <p:cNvSpPr>
            <a:spLocks noGrp="1"/>
          </p:cNvSpPr>
          <p:nvPr>
            <p:ph idx="1"/>
          </p:nvPr>
        </p:nvSpPr>
        <p:spPr>
          <a:xfrm>
            <a:off x="609600" y="2895600"/>
            <a:ext cx="7696200" cy="4495800"/>
          </a:xfrm>
        </p:spPr>
        <p:txBody>
          <a:bodyPr/>
          <a:lstStyle/>
          <a:p>
            <a:r>
              <a:rPr lang="en-US" dirty="0" smtClean="0"/>
              <a:t>The enhanced General Data Dissemination System (e-GDDS) was adopted in May 2015 by the IMF Executive Board and is designed to promote data dissemination for the 112 participating countries in GDDS</a:t>
            </a:r>
          </a:p>
        </p:txBody>
      </p:sp>
      <p:sp>
        <p:nvSpPr>
          <p:cNvPr id="6" name="Slide Number Placeholder 5"/>
          <p:cNvSpPr>
            <a:spLocks noGrp="1"/>
          </p:cNvSpPr>
          <p:nvPr>
            <p:ph type="sldNum" sz="quarter" idx="12"/>
          </p:nvPr>
        </p:nvSpPr>
        <p:spPr/>
        <p:txBody>
          <a:bodyPr/>
          <a:lstStyle/>
          <a:p>
            <a:fld id="{CC528B02-F942-42BE-9906-38356830919C}" type="slidenum">
              <a:rPr lang="en-US" smtClean="0"/>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e-GDDS: Adopting SDMX Standards for Data Dissemination</a:t>
            </a:r>
            <a:endParaRPr lang="en-US" dirty="0"/>
          </a:p>
        </p:txBody>
      </p:sp>
      <p:sp>
        <p:nvSpPr>
          <p:cNvPr id="3" name="Content Placeholder 2"/>
          <p:cNvSpPr>
            <a:spLocks noGrp="1"/>
          </p:cNvSpPr>
          <p:nvPr>
            <p:ph idx="1"/>
          </p:nvPr>
        </p:nvSpPr>
        <p:spPr>
          <a:xfrm>
            <a:off x="990600" y="2133600"/>
            <a:ext cx="7924800" cy="4724400"/>
          </a:xfrm>
        </p:spPr>
        <p:txBody>
          <a:bodyPr/>
          <a:lstStyle/>
          <a:p>
            <a:r>
              <a:rPr lang="en-US" dirty="0" smtClean="0"/>
              <a:t>e-GDDS: Adopts the same “NSDP” as for SDDS Plus</a:t>
            </a:r>
          </a:p>
          <a:p>
            <a:r>
              <a:rPr lang="en-US" dirty="0" smtClean="0"/>
              <a:t>Made possible by advances in IT that lowers the cost to disseminate data on the internet</a:t>
            </a:r>
          </a:p>
          <a:p>
            <a:r>
              <a:rPr lang="en-US" smtClean="0"/>
              <a:t>Leverages Cloud-based </a:t>
            </a:r>
            <a:r>
              <a:rPr lang="en-US" dirty="0" smtClean="0"/>
              <a:t>“Open Data Platforms” (ODPs)</a:t>
            </a:r>
          </a:p>
          <a:p>
            <a:r>
              <a:rPr lang="en-US" dirty="0" smtClean="0"/>
              <a:t>ODPs are IT applications available to a user (on the basis of a fee) via a secured URL</a:t>
            </a:r>
          </a:p>
          <a:p>
            <a:pPr lvl="1"/>
            <a:r>
              <a:rPr lang="en-US" dirty="0" smtClean="0"/>
              <a:t>Users don’t have to invest in software development, IT infrastructure, or security–all these aspects are taken care of by the software provider</a:t>
            </a:r>
          </a:p>
          <a:p>
            <a:pPr lvl="1"/>
            <a:r>
              <a:rPr lang="en-US" dirty="0" smtClean="0"/>
              <a:t>Users have full control of the data they load on the ODP via secure internet access to their own platform</a:t>
            </a:r>
          </a:p>
          <a:p>
            <a:pPr lvl="1"/>
            <a:r>
              <a:rPr lang="en-US" dirty="0" smtClean="0"/>
              <a:t>ODPs are available from a number of providers</a:t>
            </a:r>
          </a:p>
          <a:p>
            <a:endParaRPr lang="en-US" dirty="0"/>
          </a:p>
        </p:txBody>
      </p:sp>
      <p:sp>
        <p:nvSpPr>
          <p:cNvPr id="4" name="Slide Number Placeholder 3"/>
          <p:cNvSpPr>
            <a:spLocks noGrp="1"/>
          </p:cNvSpPr>
          <p:nvPr>
            <p:ph type="sldNum" sz="quarter" idx="12"/>
          </p:nvPr>
        </p:nvSpPr>
        <p:spPr/>
        <p:txBody>
          <a:bodyPr/>
          <a:lstStyle/>
          <a:p>
            <a:fld id="{CC528B02-F942-42BE-9906-38356830919C}" type="slidenum">
              <a:rPr lang="en-US" smtClean="0"/>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“Open Data for Africa”</a:t>
            </a:r>
            <a:endParaRPr lang="en-US" dirty="0"/>
          </a:p>
        </p:txBody>
      </p:sp>
      <p:sp>
        <p:nvSpPr>
          <p:cNvPr id="3" name="Content Placeholder 2"/>
          <p:cNvSpPr>
            <a:spLocks noGrp="1"/>
          </p:cNvSpPr>
          <p:nvPr>
            <p:ph idx="1"/>
          </p:nvPr>
        </p:nvSpPr>
        <p:spPr>
          <a:xfrm>
            <a:off x="685800" y="1905000"/>
            <a:ext cx="8001000" cy="4361329"/>
          </a:xfrm>
        </p:spPr>
        <p:txBody>
          <a:bodyPr/>
          <a:lstStyle/>
          <a:p>
            <a:r>
              <a:rPr lang="en-US" dirty="0" smtClean="0"/>
              <a:t>IMF and the African Development Bank (AfDB) teamed up in the implementation of the ODP developed for the AfDB</a:t>
            </a:r>
          </a:p>
          <a:p>
            <a:endParaRPr lang="en-US" dirty="0" smtClean="0"/>
          </a:p>
          <a:p>
            <a:r>
              <a:rPr lang="en-US" dirty="0" smtClean="0"/>
              <a:t>The ODP has been designed to facilitate easy:</a:t>
            </a:r>
          </a:p>
          <a:p>
            <a:pPr lvl="1"/>
            <a:r>
              <a:rPr lang="en-US" dirty="0" smtClean="0"/>
              <a:t>Data uploads/downloads in Excel to/from the cloud-based platform</a:t>
            </a:r>
          </a:p>
          <a:p>
            <a:pPr lvl="1"/>
            <a:r>
              <a:rPr lang="en-US" dirty="0" smtClean="0"/>
              <a:t>Creation of tables, charts, graphs on the platform</a:t>
            </a:r>
          </a:p>
          <a:p>
            <a:pPr lvl="1"/>
            <a:r>
              <a:rPr lang="en-US" dirty="0" smtClean="0"/>
              <a:t>Automation of the e-GDDS “National Summary Data Page”</a:t>
            </a:r>
          </a:p>
          <a:p>
            <a:pPr lvl="1"/>
            <a:r>
              <a:rPr lang="en-US" dirty="0" smtClean="0"/>
              <a:t>Downloads in SDMX format, the preferred machine-to-machine exchange format</a:t>
            </a:r>
          </a:p>
          <a:p>
            <a:endParaRPr lang="en-US" dirty="0"/>
          </a:p>
        </p:txBody>
      </p:sp>
      <p:sp>
        <p:nvSpPr>
          <p:cNvPr id="5" name="Footer Placeholder 4"/>
          <p:cNvSpPr>
            <a:spLocks noGrp="1"/>
          </p:cNvSpPr>
          <p:nvPr>
            <p:ph type="ftr" sz="quarter" idx="4294967295"/>
          </p:nvPr>
        </p:nvSpPr>
        <p:spPr>
          <a:xfrm>
            <a:off x="5486400" y="228600"/>
            <a:ext cx="3451412" cy="365125"/>
          </a:xfrm>
          <a:prstGeom prst="rect">
            <a:avLst/>
          </a:prstGeom>
        </p:spPr>
        <p:txBody>
          <a:bodyPr/>
          <a:lstStyle/>
          <a:p>
            <a:r>
              <a:rPr lang="en-US" smtClean="0"/>
              <a:t>IMF Statistics Department</a:t>
            </a:r>
            <a:endParaRPr lang="en-US" dirty="0"/>
          </a:p>
        </p:txBody>
      </p:sp>
      <p:sp>
        <p:nvSpPr>
          <p:cNvPr id="6" name="Slide Number Placeholder 5"/>
          <p:cNvSpPr>
            <a:spLocks noGrp="1"/>
          </p:cNvSpPr>
          <p:nvPr>
            <p:ph type="sldNum" sz="quarter" idx="12"/>
          </p:nvPr>
        </p:nvSpPr>
        <p:spPr/>
        <p:txBody>
          <a:bodyPr/>
          <a:lstStyle/>
          <a:p>
            <a:fld id="{CC528B02-F942-42BE-9906-38356830919C}"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C528B02-F942-42BE-9906-38356830919C}" type="slidenum">
              <a:rPr lang="en-US" smtClean="0"/>
              <a:pPr/>
              <a:t>15</a:t>
            </a:fld>
            <a:endParaRPr lang="en-US" dirty="0"/>
          </a:p>
        </p:txBody>
      </p:sp>
      <p:sp>
        <p:nvSpPr>
          <p:cNvPr id="12" name="Rectangle 11"/>
          <p:cNvSpPr/>
          <p:nvPr/>
        </p:nvSpPr>
        <p:spPr>
          <a:xfrm>
            <a:off x="7924800" y="0"/>
            <a:ext cx="762000" cy="228600"/>
          </a:xfrm>
          <a:prstGeom prst="rect">
            <a:avLst/>
          </a:prstGeom>
          <a:solidFill>
            <a:schemeClr val="bg1"/>
          </a:solidFill>
          <a:ln>
            <a:noFill/>
          </a:ln>
          <a:scene3d>
            <a:camera prst="orthographicFron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Content Placeholder 7"/>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12257" y="0"/>
            <a:ext cx="9156257" cy="7572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t="5528" r="16176" b="3276"/>
          <a:stretch>
            <a:fillRect/>
          </a:stretch>
        </p:blipFill>
        <p:spPr bwMode="auto">
          <a:xfrm>
            <a:off x="0" y="4343400"/>
            <a:ext cx="4343400" cy="2514600"/>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r="4641" b="12963"/>
          <a:stretch>
            <a:fillRect/>
          </a:stretch>
        </p:blipFill>
        <p:spPr bwMode="auto">
          <a:xfrm>
            <a:off x="0" y="304800"/>
            <a:ext cx="4343400" cy="3581400"/>
          </a:xfrm>
          <a:prstGeom prst="rect">
            <a:avLst/>
          </a:prstGeom>
          <a:noFill/>
          <a:ln w="9525">
            <a:noFill/>
            <a:miter lim="800000"/>
            <a:headEnd/>
            <a:tailEnd/>
          </a:ln>
        </p:spPr>
      </p:pic>
      <p:sp>
        <p:nvSpPr>
          <p:cNvPr id="3" name="Footer Placeholder 2"/>
          <p:cNvSpPr>
            <a:spLocks noGrp="1"/>
          </p:cNvSpPr>
          <p:nvPr>
            <p:ph type="ftr" sz="quarter" idx="4294967295"/>
          </p:nvPr>
        </p:nvSpPr>
        <p:spPr>
          <a:xfrm>
            <a:off x="5486400" y="228600"/>
            <a:ext cx="3451412" cy="365125"/>
          </a:xfrm>
          <a:prstGeom prst="rect">
            <a:avLst/>
          </a:prstGeom>
        </p:spPr>
        <p:txBody>
          <a:bodyPr/>
          <a:lstStyle/>
          <a:p>
            <a:r>
              <a:rPr lang="en-US" smtClean="0"/>
              <a:t>IMF Statistics Department</a:t>
            </a:r>
            <a:endParaRPr lang="en-US" dirty="0"/>
          </a:p>
        </p:txBody>
      </p:sp>
      <p:sp>
        <p:nvSpPr>
          <p:cNvPr id="4" name="Slide Number Placeholder 3"/>
          <p:cNvSpPr>
            <a:spLocks noGrp="1"/>
          </p:cNvSpPr>
          <p:nvPr>
            <p:ph type="sldNum" sz="quarter" idx="12"/>
          </p:nvPr>
        </p:nvSpPr>
        <p:spPr/>
        <p:txBody>
          <a:bodyPr/>
          <a:lstStyle/>
          <a:p>
            <a:fld id="{CC528B02-F942-42BE-9906-38356830919C}" type="slidenum">
              <a:rPr lang="en-US" smtClean="0"/>
              <a:pPr/>
              <a:t>16</a:t>
            </a:fld>
            <a:endParaRPr lang="en-US" dirty="0"/>
          </a:p>
        </p:txBody>
      </p:sp>
      <p:pic>
        <p:nvPicPr>
          <p:cNvPr id="1027" name="Picture 3"/>
          <p:cNvPicPr>
            <a:picLocks noChangeAspect="1" noChangeArrowheads="1"/>
          </p:cNvPicPr>
          <p:nvPr/>
        </p:nvPicPr>
        <p:blipFill>
          <a:blip r:embed="rId4" cstate="print"/>
          <a:srcRect r="8368" b="4444"/>
          <a:stretch>
            <a:fillRect/>
          </a:stretch>
        </p:blipFill>
        <p:spPr bwMode="auto">
          <a:xfrm>
            <a:off x="4572000" y="304800"/>
            <a:ext cx="4572000" cy="6553200"/>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1" y="1"/>
            <a:ext cx="1497806" cy="291465"/>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a:stretch>
            <a:fillRect/>
          </a:stretch>
        </p:blipFill>
        <p:spPr bwMode="auto">
          <a:xfrm>
            <a:off x="4572000" y="0"/>
            <a:ext cx="1343978" cy="283369"/>
          </a:xfrm>
          <a:prstGeom prst="rect">
            <a:avLst/>
          </a:prstGeom>
          <a:noFill/>
          <a:ln w="9525">
            <a:noFill/>
            <a:miter lim="800000"/>
            <a:headEnd/>
            <a:tailEnd/>
          </a:ln>
        </p:spPr>
      </p:pic>
      <p:pic>
        <p:nvPicPr>
          <p:cNvPr id="1031" name="Picture 7"/>
          <p:cNvPicPr>
            <a:picLocks noChangeAspect="1" noChangeArrowheads="1"/>
          </p:cNvPicPr>
          <p:nvPr/>
        </p:nvPicPr>
        <p:blipFill>
          <a:blip r:embed="rId7" cstate="print"/>
          <a:srcRect/>
          <a:stretch>
            <a:fillRect/>
          </a:stretch>
        </p:blipFill>
        <p:spPr bwMode="auto">
          <a:xfrm>
            <a:off x="2" y="4043839"/>
            <a:ext cx="1643539" cy="2995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e-GDDS: </a:t>
            </a:r>
            <a:br>
              <a:rPr lang="en-US" dirty="0" smtClean="0"/>
            </a:br>
            <a:r>
              <a:rPr lang="en-US" dirty="0" smtClean="0"/>
              <a:t>Countries Stand to Gain the Most</a:t>
            </a:r>
            <a:endParaRPr lang="en-US" dirty="0"/>
          </a:p>
        </p:txBody>
      </p:sp>
      <p:sp>
        <p:nvSpPr>
          <p:cNvPr id="3" name="Content Placeholder 2"/>
          <p:cNvSpPr>
            <a:spLocks noGrp="1"/>
          </p:cNvSpPr>
          <p:nvPr>
            <p:ph idx="1"/>
          </p:nvPr>
        </p:nvSpPr>
        <p:spPr>
          <a:xfrm>
            <a:off x="990600" y="2286000"/>
            <a:ext cx="7924800" cy="4724400"/>
          </a:xfrm>
        </p:spPr>
        <p:txBody>
          <a:bodyPr/>
          <a:lstStyle/>
          <a:p>
            <a:pPr>
              <a:buNone/>
            </a:pPr>
            <a:r>
              <a:rPr lang="en-US" dirty="0" smtClean="0"/>
              <a:t>When adopting the adopting the e-GDDS </a:t>
            </a:r>
          </a:p>
          <a:p>
            <a:pPr>
              <a:buNone/>
            </a:pPr>
            <a:r>
              <a:rPr lang="en-US" dirty="0" smtClean="0"/>
              <a:t>“National Summary Data Page” using ODPs, countries:</a:t>
            </a:r>
          </a:p>
          <a:p>
            <a:pPr>
              <a:buNone/>
            </a:pPr>
            <a:endParaRPr lang="en-US" dirty="0" smtClean="0"/>
          </a:p>
          <a:p>
            <a:r>
              <a:rPr lang="en-US" dirty="0" smtClean="0"/>
              <a:t>Enhance internal and international access to data</a:t>
            </a:r>
          </a:p>
          <a:p>
            <a:r>
              <a:rPr lang="en-US" dirty="0" smtClean="0"/>
              <a:t>Provide easy-to-download access to data in many formats</a:t>
            </a:r>
          </a:p>
          <a:p>
            <a:r>
              <a:rPr lang="en-US" dirty="0" smtClean="0"/>
              <a:t>Reduce their cost to disseminate data on the internet</a:t>
            </a:r>
          </a:p>
          <a:p>
            <a:r>
              <a:rPr lang="en-US" dirty="0" smtClean="0"/>
              <a:t>Disseminate data that support cross-country comparison </a:t>
            </a:r>
          </a:p>
        </p:txBody>
      </p:sp>
      <p:sp>
        <p:nvSpPr>
          <p:cNvPr id="5" name="Footer Placeholder 4"/>
          <p:cNvSpPr>
            <a:spLocks noGrp="1"/>
          </p:cNvSpPr>
          <p:nvPr>
            <p:ph type="ftr" sz="quarter" idx="4294967295"/>
          </p:nvPr>
        </p:nvSpPr>
        <p:spPr>
          <a:xfrm>
            <a:off x="5486400" y="228600"/>
            <a:ext cx="3451412" cy="365125"/>
          </a:xfrm>
          <a:prstGeom prst="rect">
            <a:avLst/>
          </a:prstGeom>
        </p:spPr>
        <p:txBody>
          <a:bodyPr/>
          <a:lstStyle/>
          <a:p>
            <a:r>
              <a:rPr lang="en-US" smtClean="0"/>
              <a:t>IMF Statistics Department</a:t>
            </a:r>
            <a:endParaRPr lang="en-US" dirty="0"/>
          </a:p>
        </p:txBody>
      </p:sp>
      <p:sp>
        <p:nvSpPr>
          <p:cNvPr id="6" name="Slide Number Placeholder 5"/>
          <p:cNvSpPr>
            <a:spLocks noGrp="1"/>
          </p:cNvSpPr>
          <p:nvPr>
            <p:ph type="sldNum" sz="quarter" idx="12"/>
          </p:nvPr>
        </p:nvSpPr>
        <p:spPr/>
        <p:txBody>
          <a:bodyPr/>
          <a:lstStyle/>
          <a:p>
            <a:fld id="{CC528B02-F942-42BE-9906-38356830919C}"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e-GDDS: Implementation Plans</a:t>
            </a:r>
            <a:endParaRPr lang="en-US" dirty="0"/>
          </a:p>
        </p:txBody>
      </p:sp>
      <p:sp>
        <p:nvSpPr>
          <p:cNvPr id="3" name="Content Placeholder 2"/>
          <p:cNvSpPr>
            <a:spLocks noGrp="1"/>
          </p:cNvSpPr>
          <p:nvPr>
            <p:ph idx="1"/>
          </p:nvPr>
        </p:nvSpPr>
        <p:spPr/>
        <p:txBody>
          <a:bodyPr/>
          <a:lstStyle/>
          <a:p>
            <a:r>
              <a:rPr lang="en-US" dirty="0" smtClean="0"/>
              <a:t>Prior to adopting e-GDDS, the IMF conducted 20 ODP missions jointly with AfDB to pilot the platform</a:t>
            </a:r>
          </a:p>
          <a:p>
            <a:r>
              <a:rPr lang="en-US" dirty="0" smtClean="0"/>
              <a:t>Starting October 2015, IMF will work with African countries to implement the e-GDDS NSDP using the ODP. The NSDP includes the dissemination of data in SDMX formats</a:t>
            </a:r>
          </a:p>
          <a:p>
            <a:r>
              <a:rPr lang="en-US" dirty="0" smtClean="0"/>
              <a:t>During 2016, IMF will start working with e-GDDS participants in other continents to gradually implement the e-GDDS NSDP</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CC528B02-F942-42BE-9906-38356830919C}"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SDMX: A key component of </a:t>
            </a:r>
            <a:br>
              <a:rPr lang="en-US" dirty="0" smtClean="0"/>
            </a:br>
            <a:r>
              <a:rPr lang="en-US" dirty="0" smtClean="0"/>
              <a:t>the IMF Data Standards Initiatives</a:t>
            </a:r>
            <a:endParaRPr lang="en-US" dirty="0"/>
          </a:p>
        </p:txBody>
      </p:sp>
      <p:sp>
        <p:nvSpPr>
          <p:cNvPr id="3" name="Content Placeholder 2"/>
          <p:cNvSpPr>
            <a:spLocks noGrp="1"/>
          </p:cNvSpPr>
          <p:nvPr>
            <p:ph idx="1"/>
          </p:nvPr>
        </p:nvSpPr>
        <p:spPr>
          <a:xfrm>
            <a:off x="990600" y="2286000"/>
            <a:ext cx="7924800" cy="4343400"/>
          </a:xfrm>
        </p:spPr>
        <p:txBody>
          <a:bodyPr/>
          <a:lstStyle/>
          <a:p>
            <a:r>
              <a:rPr lang="en-US" dirty="0" smtClean="0"/>
              <a:t>SDMX is mandatory for SDDS Plus data dissemination</a:t>
            </a:r>
          </a:p>
          <a:p>
            <a:r>
              <a:rPr lang="en-US" dirty="0" smtClean="0"/>
              <a:t>SDMX is an integral part of the NSDP that e-GDDS countries are encouraged to disseminate</a:t>
            </a:r>
          </a:p>
          <a:p>
            <a:r>
              <a:rPr lang="en-US" dirty="0" smtClean="0"/>
              <a:t>Next step:</a:t>
            </a:r>
          </a:p>
          <a:p>
            <a:pPr lvl="1"/>
            <a:r>
              <a:rPr lang="en-US" dirty="0" smtClean="0"/>
              <a:t>Investigate, in close consultation with countries, options for improving the NSDP for SDDS countries with the inclusion of SDMX-formatted data</a:t>
            </a:r>
          </a:p>
          <a:p>
            <a:r>
              <a:rPr lang="en-US" dirty="0" smtClean="0"/>
              <a:t>Key objective:</a:t>
            </a:r>
          </a:p>
          <a:p>
            <a:pPr lvl="1"/>
            <a:r>
              <a:rPr lang="en-US" dirty="0" smtClean="0"/>
              <a:t>Improve the accessibility of data by making </a:t>
            </a:r>
            <a:r>
              <a:rPr lang="en-US" smtClean="0"/>
              <a:t>them comparable </a:t>
            </a:r>
            <a:r>
              <a:rPr lang="en-US" dirty="0" smtClean="0"/>
              <a:t>and machine-readable</a:t>
            </a:r>
            <a:endParaRPr lang="en-US" dirty="0"/>
          </a:p>
        </p:txBody>
      </p:sp>
      <p:sp>
        <p:nvSpPr>
          <p:cNvPr id="4" name="Slide Number Placeholder 3"/>
          <p:cNvSpPr>
            <a:spLocks noGrp="1"/>
          </p:cNvSpPr>
          <p:nvPr>
            <p:ph type="sldNum" sz="quarter" idx="12"/>
          </p:nvPr>
        </p:nvSpPr>
        <p:spPr/>
        <p:txBody>
          <a:bodyPr/>
          <a:lstStyle/>
          <a:p>
            <a:fld id="{CC528B02-F942-42BE-9906-38356830919C}"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IMF Data Standards Initiatives</a:t>
            </a:r>
            <a:endParaRPr lang="en-US" dirty="0"/>
          </a:p>
        </p:txBody>
      </p:sp>
      <p:sp>
        <p:nvSpPr>
          <p:cNvPr id="6" name="Slide Number Placeholder 5"/>
          <p:cNvSpPr>
            <a:spLocks noGrp="1"/>
          </p:cNvSpPr>
          <p:nvPr>
            <p:ph type="sldNum" sz="quarter" idx="12"/>
          </p:nvPr>
        </p:nvSpPr>
        <p:spPr/>
        <p:txBody>
          <a:bodyPr/>
          <a:lstStyle/>
          <a:p>
            <a:fld id="{CC528B02-F942-42BE-9906-38356830919C}" type="slidenum">
              <a:rPr lang="en-US" smtClean="0"/>
              <a:pPr/>
              <a:t>2</a:t>
            </a:fld>
            <a:endParaRPr lang="en-US" dirty="0"/>
          </a:p>
        </p:txBody>
      </p:sp>
      <p:pic>
        <p:nvPicPr>
          <p:cNvPr id="1026" name="Picture 2" descr="\\data4\users6\RPICHE\My Documents\Rene\SIMD\GDDS\World_Map.jpg"/>
          <p:cNvPicPr>
            <a:picLocks noChangeAspect="1" noChangeArrowheads="1"/>
          </p:cNvPicPr>
          <p:nvPr/>
        </p:nvPicPr>
        <p:blipFill>
          <a:blip r:embed="rId3" cstate="print"/>
          <a:srcRect/>
          <a:stretch>
            <a:fillRect/>
          </a:stretch>
        </p:blipFill>
        <p:spPr bwMode="auto">
          <a:xfrm>
            <a:off x="838200" y="1836934"/>
            <a:ext cx="8172191" cy="486866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667000"/>
            <a:ext cx="8229600" cy="914400"/>
          </a:xfrm>
        </p:spPr>
        <p:txBody>
          <a:bodyPr/>
          <a:lstStyle/>
          <a:p>
            <a:r>
              <a:rPr lang="en-US" dirty="0" smtClean="0"/>
              <a:t>Thank You for your attention!</a:t>
            </a:r>
            <a:endParaRPr lang="fr-FR" dirty="0"/>
          </a:p>
        </p:txBody>
      </p:sp>
      <p:sp>
        <p:nvSpPr>
          <p:cNvPr id="3" name="Content Placeholder 2"/>
          <p:cNvSpPr>
            <a:spLocks noGrp="1"/>
          </p:cNvSpPr>
          <p:nvPr>
            <p:ph idx="1"/>
          </p:nvPr>
        </p:nvSpPr>
        <p:spPr>
          <a:xfrm>
            <a:off x="1600200" y="4419600"/>
            <a:ext cx="7543800" cy="2286000"/>
          </a:xfrm>
        </p:spPr>
        <p:txBody>
          <a:bodyPr/>
          <a:lstStyle/>
          <a:p>
            <a:pPr>
              <a:buNone/>
            </a:pPr>
            <a:endParaRPr lang="en-US" dirty="0"/>
          </a:p>
        </p:txBody>
      </p:sp>
      <p:sp>
        <p:nvSpPr>
          <p:cNvPr id="4" name="Slide Number Placeholder 3"/>
          <p:cNvSpPr>
            <a:spLocks noGrp="1"/>
          </p:cNvSpPr>
          <p:nvPr>
            <p:ph type="sldNum" sz="quarter" idx="4294967295"/>
          </p:nvPr>
        </p:nvSpPr>
        <p:spPr>
          <a:xfrm>
            <a:off x="6553200" y="6324600"/>
            <a:ext cx="2209800" cy="457200"/>
          </a:xfrm>
          <a:prstGeom prst="rect">
            <a:avLst/>
          </a:prstGeom>
        </p:spPr>
        <p:txBody>
          <a:bodyPr/>
          <a:lstStyle/>
          <a:p>
            <a:pPr>
              <a:defRPr/>
            </a:pPr>
            <a:fld id="{33C20C0D-9D51-4BF6-9F23-133645384DA3}" type="slidenum">
              <a:rPr lang="en-US" smtClean="0"/>
              <a:pPr>
                <a:defRPr/>
              </a:pPr>
              <a:t>20</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I: The SDDS </a:t>
            </a:r>
            <a:r>
              <a:rPr lang="en-US" dirty="0" smtClean="0"/>
              <a:t>Plus</a:t>
            </a:r>
            <a:endParaRPr lang="en-US" dirty="0"/>
          </a:p>
        </p:txBody>
      </p:sp>
      <p:sp>
        <p:nvSpPr>
          <p:cNvPr id="3" name="Content Placeholder 2"/>
          <p:cNvSpPr>
            <a:spLocks noGrp="1"/>
          </p:cNvSpPr>
          <p:nvPr>
            <p:ph idx="1"/>
          </p:nvPr>
        </p:nvSpPr>
        <p:spPr>
          <a:xfrm>
            <a:off x="990600" y="1828800"/>
            <a:ext cx="7924800" cy="4724400"/>
          </a:xfrm>
        </p:spPr>
        <p:txBody>
          <a:bodyPr/>
          <a:lstStyle/>
          <a:p>
            <a:r>
              <a:rPr lang="en-US" sz="2400" dirty="0" smtClean="0"/>
              <a:t>At the 2013 SDMX Global Conference, the IMF presented its project to adopt SDMX for the dissemination of data by (prospective) SDDS Plus countries</a:t>
            </a:r>
          </a:p>
          <a:p>
            <a:r>
              <a:rPr lang="en-US" sz="2400" dirty="0" smtClean="0"/>
              <a:t>Objectives:</a:t>
            </a:r>
          </a:p>
          <a:p>
            <a:pPr lvl="1"/>
            <a:r>
              <a:rPr lang="en-US" dirty="0" smtClean="0"/>
              <a:t>To improve access to data by making them available in a common machine-readable format</a:t>
            </a:r>
          </a:p>
          <a:p>
            <a:pPr lvl="1"/>
            <a:r>
              <a:rPr lang="en-US" dirty="0" smtClean="0"/>
              <a:t>To improve the monitoring of timely and complete public data dissemination by SDDS Plus countries (monitoring is required by IMF Legal Text on SDDS Plus)</a:t>
            </a:r>
          </a:p>
          <a:p>
            <a:r>
              <a:rPr lang="en-US" sz="2400" dirty="0" smtClean="0"/>
              <a:t>(Prospective) SDDS Plus </a:t>
            </a:r>
            <a:r>
              <a:rPr lang="en-US" sz="2400" dirty="0" smtClean="0"/>
              <a:t>countries w</a:t>
            </a:r>
            <a:r>
              <a:rPr lang="en-US" dirty="0" smtClean="0"/>
              <a:t>ill </a:t>
            </a:r>
            <a:r>
              <a:rPr lang="en-US" dirty="0" smtClean="0"/>
              <a:t>be required to adopt a new format for the prescribed “</a:t>
            </a:r>
            <a:r>
              <a:rPr lang="en-US" b="1" dirty="0" smtClean="0"/>
              <a:t>National Summary Data Page</a:t>
            </a:r>
            <a:r>
              <a:rPr lang="en-US" dirty="0" smtClean="0"/>
              <a:t>” (</a:t>
            </a:r>
            <a:r>
              <a:rPr lang="en-US" b="1" dirty="0" smtClean="0"/>
              <a:t>NSDP</a:t>
            </a:r>
            <a:r>
              <a:rPr lang="en-US" dirty="0" smtClean="0"/>
              <a:t>), relying on SDMX-ML</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CC528B02-F942-42BE-9906-38356830919C}" type="slidenum">
              <a:rPr lang="en-US" smtClean="0"/>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a:xfrm>
            <a:off x="0" y="812800"/>
            <a:ext cx="9144000" cy="1000125"/>
          </a:xfrm>
        </p:spPr>
        <p:txBody>
          <a:bodyPr>
            <a:normAutofit/>
          </a:bodyPr>
          <a:lstStyle/>
          <a:p>
            <a:r>
              <a:rPr lang="en-US" dirty="0" smtClean="0">
                <a:solidFill>
                  <a:schemeClr val="tx1"/>
                </a:solidFill>
              </a:rPr>
              <a:t>IMF: Steps to Support the new NSDP</a:t>
            </a:r>
            <a:endParaRPr lang="en-US" dirty="0">
              <a:solidFill>
                <a:schemeClr val="tx1"/>
              </a:solidFill>
            </a:endParaRPr>
          </a:p>
        </p:txBody>
      </p:sp>
      <p:sp>
        <p:nvSpPr>
          <p:cNvPr id="4" name="Slide Number Placeholder 5"/>
          <p:cNvSpPr>
            <a:spLocks noGrp="1"/>
          </p:cNvSpPr>
          <p:nvPr>
            <p:ph type="sldNum" sz="quarter" idx="4294967295"/>
          </p:nvPr>
        </p:nvSpPr>
        <p:spPr>
          <a:xfrm>
            <a:off x="8610600" y="6553200"/>
            <a:ext cx="762000" cy="365125"/>
          </a:xfrm>
          <a:prstGeom prst="rect">
            <a:avLst/>
          </a:prstGeom>
        </p:spPr>
        <p:txBody>
          <a:bodyPr/>
          <a:lstStyle/>
          <a:p>
            <a:fld id="{5BE4DAFD-E65D-451E-830C-1AD081600FF7}" type="slidenum">
              <a:rPr lang="en-US"/>
              <a:pPr/>
              <a:t>4</a:t>
            </a:fld>
            <a:endParaRPr lang="en-US" dirty="0"/>
          </a:p>
        </p:txBody>
      </p:sp>
      <p:sp>
        <p:nvSpPr>
          <p:cNvPr id="336899" name="Rectangle 3"/>
          <p:cNvSpPr>
            <a:spLocks noGrp="1" noChangeArrowheads="1"/>
          </p:cNvSpPr>
          <p:nvPr>
            <p:ph idx="1"/>
          </p:nvPr>
        </p:nvSpPr>
        <p:spPr>
          <a:xfrm>
            <a:off x="990600" y="1981200"/>
            <a:ext cx="7924800" cy="4572000"/>
          </a:xfrm>
        </p:spPr>
        <p:txBody>
          <a:bodyPr>
            <a:normAutofit/>
          </a:bodyPr>
          <a:lstStyle/>
          <a:p>
            <a:pPr marL="609600" indent="-609600">
              <a:buFont typeface="+mj-lt"/>
              <a:buAutoNum type="arabicPeriod"/>
            </a:pPr>
            <a:r>
              <a:rPr lang="en-US" sz="2400" b="1" dirty="0" smtClean="0"/>
              <a:t>Provide encoding structures (DSDs)</a:t>
            </a:r>
            <a:r>
              <a:rPr lang="en-US" sz="2400" dirty="0" smtClean="0"/>
              <a:t> </a:t>
            </a:r>
            <a:r>
              <a:rPr lang="en-US" sz="2400" dirty="0"/>
              <a:t>for all </a:t>
            </a:r>
            <a:r>
              <a:rPr lang="en-US" sz="2400" dirty="0" smtClean="0"/>
              <a:t>the SDDS Plus data categories </a:t>
            </a:r>
          </a:p>
          <a:p>
            <a:pPr marL="1009650" lvl="1" indent="-609600">
              <a:buFont typeface="Arial" pitchFamily="34" charset="0"/>
              <a:buChar char="•"/>
            </a:pPr>
            <a:r>
              <a:rPr lang="en-US" dirty="0" smtClean="0"/>
              <a:t>EcoFin-DSD covers all data categories and is available in Excel format and on the IMF SDMX Registry</a:t>
            </a:r>
          </a:p>
          <a:p>
            <a:pPr marL="1009650" lvl="1" indent="-609600">
              <a:buFont typeface="Arial" pitchFamily="34" charset="0"/>
              <a:buChar char="•"/>
            </a:pPr>
            <a:r>
              <a:rPr lang="en-US" dirty="0" smtClean="0"/>
              <a:t>DSDs for Global Use are available in Global SDMX Registry</a:t>
            </a:r>
          </a:p>
          <a:p>
            <a:pPr marL="609600" indent="-609600">
              <a:buFont typeface="+mj-lt"/>
              <a:buAutoNum type="arabicPeriod"/>
            </a:pPr>
            <a:r>
              <a:rPr lang="en-US" sz="2400" b="1" dirty="0" smtClean="0"/>
              <a:t>Provide tools </a:t>
            </a:r>
            <a:r>
              <a:rPr lang="en-US" sz="2400" dirty="0" smtClean="0"/>
              <a:t>to support implementation</a:t>
            </a:r>
          </a:p>
          <a:p>
            <a:pPr marL="1009650" lvl="1" indent="-609600"/>
            <a:r>
              <a:rPr lang="en-US" dirty="0" smtClean="0"/>
              <a:t>NSDP Technical Implementation Guide</a:t>
            </a:r>
          </a:p>
          <a:p>
            <a:pPr marL="1009650" lvl="1" indent="-609600"/>
            <a:r>
              <a:rPr lang="en-US" dirty="0" smtClean="0"/>
              <a:t>IMF-provided , cloud-based </a:t>
            </a:r>
            <a:r>
              <a:rPr lang="en-US" dirty="0" smtClean="0"/>
              <a:t>SDMX converter</a:t>
            </a:r>
          </a:p>
          <a:p>
            <a:pPr marL="1009650" lvl="1" indent="-609600"/>
            <a:r>
              <a:rPr lang="en-US" dirty="0" smtClean="0"/>
              <a:t>IMF SDMX Registry and Registration Service: to manage SDMX artefacts about countries’ SDMX dissemination</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Countries: Steps to Implement the new </a:t>
            </a:r>
            <a:r>
              <a:rPr lang="en-US" dirty="0" smtClean="0"/>
              <a:t>NSDP</a:t>
            </a:r>
            <a:endParaRPr lang="en-US" dirty="0"/>
          </a:p>
        </p:txBody>
      </p:sp>
      <p:sp>
        <p:nvSpPr>
          <p:cNvPr id="3" name="Content Placeholder 2"/>
          <p:cNvSpPr>
            <a:spLocks noGrp="1"/>
          </p:cNvSpPr>
          <p:nvPr>
            <p:ph idx="1"/>
          </p:nvPr>
        </p:nvSpPr>
        <p:spPr/>
        <p:txBody>
          <a:bodyPr/>
          <a:lstStyle/>
          <a:p>
            <a:r>
              <a:rPr lang="en-US" dirty="0" smtClean="0"/>
              <a:t>Develop a new NSDP that, for each separate data category, provides:</a:t>
            </a:r>
          </a:p>
          <a:p>
            <a:pPr lvl="1"/>
            <a:r>
              <a:rPr lang="en-US" dirty="0" smtClean="0"/>
              <a:t>a link to the data in national presentation</a:t>
            </a:r>
          </a:p>
          <a:p>
            <a:pPr lvl="1"/>
            <a:r>
              <a:rPr lang="en-US" dirty="0" smtClean="0"/>
              <a:t>a link to the data in SDMX format and</a:t>
            </a:r>
          </a:p>
          <a:p>
            <a:pPr lvl="1"/>
            <a:r>
              <a:rPr lang="en-US" dirty="0" smtClean="0"/>
              <a:t>registers the URL of the data in the IMF </a:t>
            </a:r>
            <a:r>
              <a:rPr lang="en-US" dirty="0" smtClean="0"/>
              <a:t>registry</a:t>
            </a:r>
            <a:endParaRPr lang="en-US" dirty="0" smtClean="0"/>
          </a:p>
        </p:txBody>
      </p:sp>
      <p:sp>
        <p:nvSpPr>
          <p:cNvPr id="4" name="Slide Number Placeholder 3"/>
          <p:cNvSpPr>
            <a:spLocks noGrp="1"/>
          </p:cNvSpPr>
          <p:nvPr>
            <p:ph type="sldNum" sz="quarter" idx="12"/>
          </p:nvPr>
        </p:nvSpPr>
        <p:spPr/>
        <p:txBody>
          <a:bodyPr/>
          <a:lstStyle/>
          <a:p>
            <a:fld id="{CC528B02-F942-42BE-9906-38356830919C}" type="slidenum">
              <a:rPr lang="en-US" smtClean="0"/>
              <a:pPr/>
              <a:t>5</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8229600" cy="685800"/>
          </a:xfrm>
        </p:spPr>
        <p:txBody>
          <a:bodyPr/>
          <a:lstStyle/>
          <a:p>
            <a:r>
              <a:rPr lang="en-US" dirty="0" smtClean="0"/>
              <a:t>The “NSDP” for SDDS Plus</a:t>
            </a:r>
            <a:endParaRPr lang="fr-FR" dirty="0"/>
          </a:p>
        </p:txBody>
      </p:sp>
      <p:sp>
        <p:nvSpPr>
          <p:cNvPr id="4" name="Slide Number Placeholder 3"/>
          <p:cNvSpPr>
            <a:spLocks noGrp="1"/>
          </p:cNvSpPr>
          <p:nvPr>
            <p:ph type="sldNum" sz="quarter" idx="4294967295"/>
          </p:nvPr>
        </p:nvSpPr>
        <p:spPr>
          <a:xfrm>
            <a:off x="6553200" y="6324600"/>
            <a:ext cx="2209800" cy="457200"/>
          </a:xfrm>
          <a:prstGeom prst="rect">
            <a:avLst/>
          </a:prstGeom>
        </p:spPr>
        <p:txBody>
          <a:bodyPr/>
          <a:lstStyle/>
          <a:p>
            <a:pPr>
              <a:defRPr/>
            </a:pPr>
            <a:fld id="{33C20C0D-9D51-4BF6-9F23-133645384DA3}" type="slidenum">
              <a:rPr lang="en-US" smtClean="0"/>
              <a:pPr>
                <a:defRPr/>
              </a:pPr>
              <a:t>6</a:t>
            </a:fld>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990600" y="1066800"/>
            <a:ext cx="7509049" cy="5638800"/>
          </a:xfrm>
          <a:prstGeom prst="rect">
            <a:avLst/>
          </a:prstGeom>
          <a:noFill/>
          <a:ln w="9525">
            <a:solidFill>
              <a:schemeClr val="tx1"/>
            </a:solidFill>
            <a:miter lim="800000"/>
            <a:headEnd/>
            <a:tailEnd/>
          </a:ln>
        </p:spPr>
      </p:pic>
      <p:cxnSp>
        <p:nvCxnSpPr>
          <p:cNvPr id="8" name="Straight Arrow Connector 7"/>
          <p:cNvCxnSpPr/>
          <p:nvPr/>
        </p:nvCxnSpPr>
        <p:spPr>
          <a:xfrm flipH="1">
            <a:off x="6629400" y="2667000"/>
            <a:ext cx="762000" cy="114300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5105400" y="2514600"/>
            <a:ext cx="2057400" cy="5334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638800" y="1066800"/>
            <a:ext cx="3505200" cy="1600200"/>
          </a:xfrm>
          <a:prstGeom prst="ellipse">
            <a:avLst/>
          </a:prstGeom>
          <a:solidFill>
            <a:schemeClr val="accent4">
              <a:lumMod val="40000"/>
              <a:lumOff val="6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tx1"/>
                </a:solidFill>
              </a:rPr>
              <a:t>All Data on the NSDP are available in SDMX-ML format</a:t>
            </a:r>
            <a:endParaRPr lang="en-US" sz="2000" dirty="0">
              <a:solidFill>
                <a:schemeClr val="tx1"/>
              </a:solidFill>
            </a:endParaRPr>
          </a:p>
        </p:txBody>
      </p:sp>
      <p:sp>
        <p:nvSpPr>
          <p:cNvPr id="9" name="Slide Number Placeholder 3"/>
          <p:cNvSpPr>
            <a:spLocks noGrp="1"/>
          </p:cNvSpPr>
          <p:nvPr>
            <p:ph type="sldNum" sz="quarter" idx="12"/>
          </p:nvPr>
        </p:nvSpPr>
        <p:spPr>
          <a:xfrm>
            <a:off x="8789894" y="6553200"/>
            <a:ext cx="457200" cy="381000"/>
          </a:xfrm>
        </p:spPr>
        <p:txBody>
          <a:bodyPr/>
          <a:lstStyle/>
          <a:p>
            <a:fld id="{CC528B02-F942-42BE-9906-38356830919C}" type="slidenum">
              <a:rPr lang="en-US" smtClean="0"/>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SDMX Artefacts Supporting SDDS Plus</a:t>
            </a:r>
            <a:endParaRPr lang="en-US" dirty="0"/>
          </a:p>
        </p:txBody>
      </p:sp>
      <p:sp>
        <p:nvSpPr>
          <p:cNvPr id="3" name="Content Placeholder 2"/>
          <p:cNvSpPr>
            <a:spLocks noGrp="1"/>
          </p:cNvSpPr>
          <p:nvPr>
            <p:ph idx="1"/>
          </p:nvPr>
        </p:nvSpPr>
        <p:spPr>
          <a:xfrm>
            <a:off x="990600" y="1905000"/>
            <a:ext cx="7924800" cy="4724400"/>
          </a:xfrm>
        </p:spPr>
        <p:txBody>
          <a:bodyPr/>
          <a:lstStyle/>
          <a:p>
            <a:r>
              <a:rPr lang="en-US" sz="2400" dirty="0" smtClean="0"/>
              <a:t>SDDS Plus: supports a machine-to-machine exchange of data for the 8 countries that adhere to SDDS Plus (IMF is currently working with a number of prospective adherents)</a:t>
            </a:r>
          </a:p>
          <a:p>
            <a:r>
              <a:rPr lang="en-US" sz="2400" dirty="0" smtClean="0"/>
              <a:t> </a:t>
            </a:r>
            <a:r>
              <a:rPr lang="en-US" sz="2400" dirty="0" smtClean="0"/>
              <a:t>Key </a:t>
            </a:r>
            <a:r>
              <a:rPr lang="en-US" sz="2400" dirty="0" smtClean="0"/>
              <a:t>feature: all data are publicly disseminated by SDDS Plus countries – thus available simultaneously to all data users</a:t>
            </a:r>
          </a:p>
          <a:p>
            <a:r>
              <a:rPr lang="en-US" sz="2400" dirty="0" smtClean="0"/>
              <a:t>Some </a:t>
            </a:r>
            <a:r>
              <a:rPr lang="en-US" sz="2400" dirty="0" smtClean="0"/>
              <a:t>artefacts used in the IMF SDMX Registry:</a:t>
            </a:r>
          </a:p>
          <a:p>
            <a:pPr lvl="1"/>
            <a:r>
              <a:rPr lang="en-US" dirty="0" smtClean="0"/>
              <a:t>DSDs and Dataflows (what DSD is used for which data category)</a:t>
            </a:r>
          </a:p>
          <a:p>
            <a:pPr lvl="1"/>
            <a:r>
              <a:rPr lang="en-US" dirty="0" smtClean="0"/>
              <a:t>Data Provision Agreements (who reports what data)</a:t>
            </a:r>
          </a:p>
          <a:p>
            <a:pPr lvl="1"/>
            <a:r>
              <a:rPr lang="en-US" dirty="0" smtClean="0"/>
              <a:t>Registrations (where is the data, when was it updated)</a:t>
            </a:r>
          </a:p>
          <a:p>
            <a:pPr lvl="1"/>
            <a:r>
              <a:rPr lang="en-US" dirty="0" smtClean="0"/>
              <a:t>Notifications (informs you which data just got updated and where to get it)</a:t>
            </a:r>
            <a:endParaRPr lang="en-US" dirty="0"/>
          </a:p>
        </p:txBody>
      </p:sp>
      <p:sp>
        <p:nvSpPr>
          <p:cNvPr id="4" name="Slide Number Placeholder 3"/>
          <p:cNvSpPr>
            <a:spLocks noGrp="1"/>
          </p:cNvSpPr>
          <p:nvPr>
            <p:ph type="sldNum" sz="quarter" idx="12"/>
          </p:nvPr>
        </p:nvSpPr>
        <p:spPr/>
        <p:txBody>
          <a:bodyPr/>
          <a:lstStyle/>
          <a:p>
            <a:fld id="{CC528B02-F942-42BE-9906-38356830919C}"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a:off x="1600200" y="4572000"/>
            <a:ext cx="0" cy="457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971800" y="4114800"/>
            <a:ext cx="36576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24000" y="2743200"/>
            <a:ext cx="0" cy="12192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457200" y="228600"/>
            <a:ext cx="7924800" cy="685800"/>
          </a:xfrm>
        </p:spPr>
        <p:txBody>
          <a:bodyPr/>
          <a:lstStyle/>
          <a:p>
            <a:r>
              <a:rPr lang="en-US" sz="3200" b="1" dirty="0" smtClean="0">
                <a:latin typeface="Times New Roman" pitchFamily="18" charset="0"/>
                <a:cs typeface="Arial" charset="0"/>
              </a:rPr>
              <a:t>SDDS Plus and IMF SDMX Registry</a:t>
            </a:r>
            <a:endParaRPr lang="fr-FR" sz="3200" b="1" i="1" dirty="0">
              <a:latin typeface="Times New Roman" pitchFamily="18" charset="0"/>
              <a:cs typeface="Arial" charset="0"/>
            </a:endParaRPr>
          </a:p>
        </p:txBody>
      </p:sp>
      <p:sp>
        <p:nvSpPr>
          <p:cNvPr id="4" name="Slide Number Placeholder 3"/>
          <p:cNvSpPr>
            <a:spLocks noGrp="1"/>
          </p:cNvSpPr>
          <p:nvPr>
            <p:ph type="sldNum" sz="quarter" idx="4294967295"/>
          </p:nvPr>
        </p:nvSpPr>
        <p:spPr>
          <a:xfrm>
            <a:off x="6858000" y="6324600"/>
            <a:ext cx="1905000" cy="457200"/>
          </a:xfrm>
          <a:prstGeom prst="rect">
            <a:avLst/>
          </a:prstGeom>
        </p:spPr>
        <p:txBody>
          <a:bodyPr/>
          <a:lstStyle/>
          <a:p>
            <a:pPr>
              <a:defRPr/>
            </a:pPr>
            <a:fld id="{33C20C0D-9D51-4BF6-9F23-133645384DA3}" type="slidenum">
              <a:rPr lang="en-US" smtClean="0"/>
              <a:pPr>
                <a:defRPr/>
              </a:pPr>
              <a:t>8</a:t>
            </a:fld>
            <a:endParaRPr lang="en-US" dirty="0"/>
          </a:p>
        </p:txBody>
      </p:sp>
      <p:sp>
        <p:nvSpPr>
          <p:cNvPr id="5" name="Rectangle 4"/>
          <p:cNvSpPr/>
          <p:nvPr/>
        </p:nvSpPr>
        <p:spPr>
          <a:xfrm>
            <a:off x="3733800" y="4648200"/>
            <a:ext cx="1828800" cy="762000"/>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Accepted DSDs</a:t>
            </a:r>
            <a:endParaRPr lang="en-US" dirty="0">
              <a:solidFill>
                <a:schemeClr val="tx1"/>
              </a:solidFill>
            </a:endParaRPr>
          </a:p>
        </p:txBody>
      </p:sp>
      <p:cxnSp>
        <p:nvCxnSpPr>
          <p:cNvPr id="11" name="Straight Arrow Connector 10"/>
          <p:cNvCxnSpPr/>
          <p:nvPr/>
        </p:nvCxnSpPr>
        <p:spPr>
          <a:xfrm>
            <a:off x="1600200" y="5029200"/>
            <a:ext cx="20574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304800" y="4038600"/>
            <a:ext cx="2438400" cy="609600"/>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IMF DATAFLOW</a:t>
            </a:r>
          </a:p>
        </p:txBody>
      </p:sp>
      <p:sp>
        <p:nvSpPr>
          <p:cNvPr id="15" name="TextBox 14"/>
          <p:cNvSpPr txBox="1"/>
          <p:nvPr/>
        </p:nvSpPr>
        <p:spPr>
          <a:xfrm>
            <a:off x="4191000" y="3733800"/>
            <a:ext cx="1295400" cy="646331"/>
          </a:xfrm>
          <a:prstGeom prst="rect">
            <a:avLst/>
          </a:prstGeom>
          <a:solidFill>
            <a:schemeClr val="bg1"/>
          </a:solidFill>
        </p:spPr>
        <p:txBody>
          <a:bodyPr wrap="square" rtlCol="0">
            <a:spAutoFit/>
          </a:bodyPr>
          <a:lstStyle/>
          <a:p>
            <a:r>
              <a:rPr lang="en-US" dirty="0" smtClean="0"/>
              <a:t>Validates</a:t>
            </a:r>
          </a:p>
          <a:p>
            <a:r>
              <a:rPr lang="en-US" dirty="0" smtClean="0"/>
              <a:t>against</a:t>
            </a:r>
            <a:endParaRPr lang="en-US" dirty="0"/>
          </a:p>
        </p:txBody>
      </p:sp>
      <p:sp>
        <p:nvSpPr>
          <p:cNvPr id="21" name="TextBox 20"/>
          <p:cNvSpPr txBox="1"/>
          <p:nvPr/>
        </p:nvSpPr>
        <p:spPr>
          <a:xfrm>
            <a:off x="1828800" y="4724400"/>
            <a:ext cx="1600200" cy="646331"/>
          </a:xfrm>
          <a:prstGeom prst="rect">
            <a:avLst/>
          </a:prstGeom>
          <a:solidFill>
            <a:schemeClr val="bg1"/>
          </a:solidFill>
        </p:spPr>
        <p:txBody>
          <a:bodyPr wrap="square" rtlCol="0">
            <a:spAutoFit/>
          </a:bodyPr>
          <a:lstStyle/>
          <a:p>
            <a:r>
              <a:rPr lang="en-US" dirty="0" smtClean="0"/>
              <a:t>Defines valid</a:t>
            </a:r>
          </a:p>
          <a:p>
            <a:r>
              <a:rPr lang="en-US" dirty="0" smtClean="0"/>
              <a:t>Subsets of</a:t>
            </a:r>
            <a:endParaRPr lang="en-US" dirty="0"/>
          </a:p>
        </p:txBody>
      </p:sp>
      <p:sp>
        <p:nvSpPr>
          <p:cNvPr id="22" name="Rectangle 21"/>
          <p:cNvSpPr/>
          <p:nvPr/>
        </p:nvSpPr>
        <p:spPr>
          <a:xfrm>
            <a:off x="228600" y="2133600"/>
            <a:ext cx="2590800" cy="685800"/>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Data Provision</a:t>
            </a:r>
          </a:p>
          <a:p>
            <a:pPr algn="ctr"/>
            <a:r>
              <a:rPr lang="en-US" dirty="0" smtClean="0">
                <a:solidFill>
                  <a:schemeClr val="tx1"/>
                </a:solidFill>
              </a:rPr>
              <a:t>Agreement </a:t>
            </a:r>
            <a:endParaRPr lang="en-US" dirty="0">
              <a:solidFill>
                <a:schemeClr val="tx1"/>
              </a:solidFill>
            </a:endParaRPr>
          </a:p>
        </p:txBody>
      </p:sp>
      <p:sp>
        <p:nvSpPr>
          <p:cNvPr id="24" name="TextBox 23"/>
          <p:cNvSpPr txBox="1"/>
          <p:nvPr/>
        </p:nvSpPr>
        <p:spPr>
          <a:xfrm>
            <a:off x="457200" y="3124200"/>
            <a:ext cx="2286000" cy="646331"/>
          </a:xfrm>
          <a:prstGeom prst="rect">
            <a:avLst/>
          </a:prstGeom>
          <a:solidFill>
            <a:schemeClr val="bg1"/>
          </a:solidFill>
        </p:spPr>
        <p:txBody>
          <a:bodyPr wrap="square" rtlCol="0">
            <a:spAutoFit/>
          </a:bodyPr>
          <a:lstStyle/>
          <a:p>
            <a:r>
              <a:rPr lang="en-US" dirty="0" smtClean="0"/>
              <a:t>Associates Reporting Entity to </a:t>
            </a:r>
            <a:endParaRPr lang="en-US" dirty="0"/>
          </a:p>
        </p:txBody>
      </p:sp>
      <p:sp>
        <p:nvSpPr>
          <p:cNvPr id="51" name="Rectangle 50"/>
          <p:cNvSpPr/>
          <p:nvPr/>
        </p:nvSpPr>
        <p:spPr>
          <a:xfrm>
            <a:off x="533400" y="5638800"/>
            <a:ext cx="3962400" cy="838200"/>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ECOFIN_DSD</a:t>
            </a:r>
          </a:p>
          <a:p>
            <a:pPr algn="ctr"/>
            <a:r>
              <a:rPr lang="en-US" dirty="0" smtClean="0">
                <a:solidFill>
                  <a:schemeClr val="tx1"/>
                </a:solidFill>
              </a:rPr>
              <a:t>Maintained by IMF in IMF Registry</a:t>
            </a:r>
            <a:endParaRPr lang="en-US" dirty="0">
              <a:solidFill>
                <a:schemeClr val="tx1"/>
              </a:solidFill>
            </a:endParaRPr>
          </a:p>
        </p:txBody>
      </p:sp>
      <p:sp>
        <p:nvSpPr>
          <p:cNvPr id="56" name="Rectangle 55"/>
          <p:cNvSpPr/>
          <p:nvPr/>
        </p:nvSpPr>
        <p:spPr>
          <a:xfrm>
            <a:off x="4572000" y="5638800"/>
            <a:ext cx="3810000" cy="838200"/>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DSDs for Global Use</a:t>
            </a:r>
          </a:p>
          <a:p>
            <a:pPr algn="ctr"/>
            <a:r>
              <a:rPr lang="en-US" dirty="0" smtClean="0">
                <a:solidFill>
                  <a:schemeClr val="tx1"/>
                </a:solidFill>
              </a:rPr>
              <a:t>Maintained by SDMX OG in Global Registry</a:t>
            </a:r>
            <a:endParaRPr lang="en-US" dirty="0">
              <a:solidFill>
                <a:schemeClr val="tx1"/>
              </a:solidFill>
            </a:endParaRPr>
          </a:p>
        </p:txBody>
      </p:sp>
      <p:cxnSp>
        <p:nvCxnSpPr>
          <p:cNvPr id="58" name="Straight Connector 57"/>
          <p:cNvCxnSpPr/>
          <p:nvPr/>
        </p:nvCxnSpPr>
        <p:spPr>
          <a:xfrm>
            <a:off x="533400" y="5562600"/>
            <a:ext cx="7848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2895600" y="2590800"/>
            <a:ext cx="3276600" cy="5334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581400" y="2514600"/>
            <a:ext cx="1676400" cy="923330"/>
          </a:xfrm>
          <a:prstGeom prst="rect">
            <a:avLst/>
          </a:prstGeom>
          <a:solidFill>
            <a:schemeClr val="bg1"/>
          </a:solidFill>
        </p:spPr>
        <p:txBody>
          <a:bodyPr wrap="square" rtlCol="0">
            <a:spAutoFit/>
          </a:bodyPr>
          <a:lstStyle/>
          <a:p>
            <a:r>
              <a:rPr lang="en-US" dirty="0" smtClean="0"/>
              <a:t>Registers in accordance with</a:t>
            </a:r>
            <a:endParaRPr lang="en-US" dirty="0"/>
          </a:p>
        </p:txBody>
      </p:sp>
      <p:cxnSp>
        <p:nvCxnSpPr>
          <p:cNvPr id="31" name="Straight Arrow Connector 30"/>
          <p:cNvCxnSpPr/>
          <p:nvPr/>
        </p:nvCxnSpPr>
        <p:spPr>
          <a:xfrm flipV="1">
            <a:off x="7239000" y="3352800"/>
            <a:ext cx="0" cy="8382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096000" y="3886200"/>
            <a:ext cx="2286000" cy="533400"/>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Data File</a:t>
            </a:r>
          </a:p>
        </p:txBody>
      </p:sp>
      <p:sp>
        <p:nvSpPr>
          <p:cNvPr id="34" name="Rectangle 33"/>
          <p:cNvSpPr/>
          <p:nvPr/>
        </p:nvSpPr>
        <p:spPr>
          <a:xfrm>
            <a:off x="6096000" y="1752600"/>
            <a:ext cx="2286000" cy="533400"/>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Registry Sends Notification</a:t>
            </a:r>
          </a:p>
        </p:txBody>
      </p:sp>
      <p:cxnSp>
        <p:nvCxnSpPr>
          <p:cNvPr id="35" name="Straight Arrow Connector 34"/>
          <p:cNvCxnSpPr/>
          <p:nvPr/>
        </p:nvCxnSpPr>
        <p:spPr>
          <a:xfrm flipV="1">
            <a:off x="7239000" y="2286000"/>
            <a:ext cx="0" cy="8382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6096000" y="2819400"/>
            <a:ext cx="2286000" cy="533400"/>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Data Registration</a:t>
            </a:r>
          </a:p>
        </p:txBody>
      </p:sp>
      <p:sp>
        <p:nvSpPr>
          <p:cNvPr id="36" name="Rectangle 35"/>
          <p:cNvSpPr/>
          <p:nvPr/>
        </p:nvSpPr>
        <p:spPr>
          <a:xfrm>
            <a:off x="3200400" y="1066800"/>
            <a:ext cx="2590800" cy="762000"/>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IMF Subscribes to Data Notification </a:t>
            </a:r>
            <a:endParaRPr lang="en-US" dirty="0">
              <a:solidFill>
                <a:schemeClr val="tx1"/>
              </a:solidFill>
            </a:endParaRPr>
          </a:p>
        </p:txBody>
      </p:sp>
      <p:cxnSp>
        <p:nvCxnSpPr>
          <p:cNvPr id="38" name="Straight Arrow Connector 37"/>
          <p:cNvCxnSpPr/>
          <p:nvPr/>
        </p:nvCxnSpPr>
        <p:spPr>
          <a:xfrm flipH="1" flipV="1">
            <a:off x="5943600" y="1371600"/>
            <a:ext cx="1295400" cy="3810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Oval 42"/>
          <p:cNvSpPr/>
          <p:nvPr/>
        </p:nvSpPr>
        <p:spPr>
          <a:xfrm>
            <a:off x="152400" y="762000"/>
            <a:ext cx="914400" cy="914400"/>
          </a:xfrm>
          <a:prstGeom prst="ellipse">
            <a:avLst/>
          </a:prstGeom>
          <a:solidFill>
            <a:schemeClr val="accent4">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IMF</a:t>
            </a:r>
            <a:endParaRPr lang="en-US" b="1" dirty="0">
              <a:solidFill>
                <a:schemeClr val="tx1"/>
              </a:solidFill>
            </a:endParaRPr>
          </a:p>
        </p:txBody>
      </p:sp>
      <p:sp>
        <p:nvSpPr>
          <p:cNvPr id="44" name="Oval 43"/>
          <p:cNvSpPr/>
          <p:nvPr/>
        </p:nvSpPr>
        <p:spPr>
          <a:xfrm>
            <a:off x="7391400" y="838200"/>
            <a:ext cx="1600200" cy="685800"/>
          </a:xfrm>
          <a:prstGeom prst="ellipse">
            <a:avLst/>
          </a:prstGeom>
          <a:solidFill>
            <a:schemeClr val="accent2">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Country</a:t>
            </a:r>
            <a:endParaRPr lang="en-US" b="1"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Aspects of Countries’ Implementation</a:t>
            </a:r>
            <a:endParaRPr lang="en-US" dirty="0"/>
          </a:p>
        </p:txBody>
      </p:sp>
      <p:sp>
        <p:nvSpPr>
          <p:cNvPr id="3" name="Content Placeholder 2"/>
          <p:cNvSpPr>
            <a:spLocks noGrp="1"/>
          </p:cNvSpPr>
          <p:nvPr>
            <p:ph idx="1"/>
          </p:nvPr>
        </p:nvSpPr>
        <p:spPr/>
        <p:txBody>
          <a:bodyPr/>
          <a:lstStyle/>
          <a:p>
            <a:r>
              <a:rPr lang="en-US" dirty="0" smtClean="0"/>
              <a:t>Countries re-used existing systems and tools</a:t>
            </a:r>
          </a:p>
          <a:p>
            <a:pPr lvl="1"/>
            <a:r>
              <a:rPr lang="en-US" dirty="0" smtClean="0"/>
              <a:t>Some countries used “calls” to existing data warehouse web services to automate the production of the SDMX-ML files</a:t>
            </a:r>
          </a:p>
          <a:p>
            <a:pPr lvl="1"/>
            <a:r>
              <a:rPr lang="en-US" dirty="0" smtClean="0"/>
              <a:t>Some countries posted SDMX-ML files prepared for reporting to other institutions using DSDs for Global Use (countries can use either of ECOFIN_DSD or DSDs for Global Use, as they prefer)</a:t>
            </a:r>
          </a:p>
          <a:p>
            <a:r>
              <a:rPr lang="en-US" dirty="0" smtClean="0"/>
              <a:t>Automation of SDDS Plus dissemination</a:t>
            </a:r>
          </a:p>
          <a:p>
            <a:pPr lvl="1"/>
            <a:r>
              <a:rPr lang="en-US" dirty="0" smtClean="0"/>
              <a:t>In addition to the automation of the SDMX-ML files, some countries also fully automated the notification to the IMF registry (others are using the registry’s interface)</a:t>
            </a:r>
          </a:p>
          <a:p>
            <a:r>
              <a:rPr lang="en-US" dirty="0" smtClean="0"/>
              <a:t>Some countries’ agencies rely on the SDMX Converter</a:t>
            </a:r>
          </a:p>
          <a:p>
            <a:pPr lvl="1"/>
            <a:r>
              <a:rPr lang="en-US" dirty="0" smtClean="0"/>
              <a:t>The IMF provided cloud converter supports transformation of Excel files to SDMX-ML</a:t>
            </a:r>
            <a:endParaRPr lang="en-US" dirty="0"/>
          </a:p>
        </p:txBody>
      </p:sp>
      <p:sp>
        <p:nvSpPr>
          <p:cNvPr id="4" name="Slide Number Placeholder 3"/>
          <p:cNvSpPr>
            <a:spLocks noGrp="1"/>
          </p:cNvSpPr>
          <p:nvPr>
            <p:ph type="sldNum" sz="quarter" idx="12"/>
          </p:nvPr>
        </p:nvSpPr>
        <p:spPr/>
        <p:txBody>
          <a:bodyPr/>
          <a:lstStyle/>
          <a:p>
            <a:fld id="{CC528B02-F942-42BE-9906-38356830919C}" type="slidenum">
              <a:rPr lang="en-US" smtClean="0"/>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TA_NEW_brand">
  <a:themeElements>
    <a:clrScheme name="Perception">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125ccb09-3e8b-484d-ac1f-f095216710a7" ContentTypeId="0x010100004051DBB1F74988811B5A3CCD41AD5E" PreviousValue="true"/>
</file>

<file path=customXml/item2.xml><?xml version="1.0" encoding="utf-8"?>
<ct:contentTypeSchema xmlns:ct="http://schemas.microsoft.com/office/2006/metadata/contentType" xmlns:ma="http://schemas.microsoft.com/office/2006/metadata/properties/metaAttributes" ct:_="" ma:_="" ma:contentTypeName="STA Basic Document" ma:contentTypeID="0x010100004051DBB1F74988811B5A3CCD41AD5E00B0718663D3B14466BB7828D11E87E1AE009FF727E981289940B6285B767A5D0297" ma:contentTypeVersion="10" ma:contentTypeDescription="IMF Department Specific Content Type inherited from IMF Basic Document" ma:contentTypeScope="" ma:versionID="664f04d917a8e3f8da23de75d4a6199f">
  <xsd:schema xmlns:xsd="http://www.w3.org/2001/XMLSchema" xmlns:xs="http://www.w3.org/2001/XMLSchema" xmlns:p="http://schemas.microsoft.com/office/2006/metadata/properties" xmlns:ns1="http://schemas.microsoft.com/sharepoint/v3" xmlns:ns2="12173b96-cad7-4fae-91ce-a856ec88bb1a" xmlns:ns3="d6aed6fa-2026-4520-beb0-211d75a325c0" xmlns:ns4="http://schemas.microsoft.com/sharepoint/v4" targetNamespace="http://schemas.microsoft.com/office/2006/metadata/properties" ma:root="true" ma:fieldsID="234b74d3e7de7360be57791d4a096ff1" ns1:_="" ns2:_="" ns3:_="" ns4:_="">
    <xsd:import namespace="http://schemas.microsoft.com/sharepoint/v3"/>
    <xsd:import namespace="12173b96-cad7-4fae-91ce-a856ec88bb1a"/>
    <xsd:import namespace="d6aed6fa-2026-4520-beb0-211d75a325c0"/>
    <xsd:import namespace="http://schemas.microsoft.com/sharepoint/v4"/>
    <xsd:element name="properties">
      <xsd:complexType>
        <xsd:sequence>
          <xsd:element name="documentManagement">
            <xsd:complexType>
              <xsd:all>
                <xsd:element ref="ns2:TaxCatchAll" minOccurs="0"/>
                <xsd:element ref="ns2:TaxCatchAllLabel" minOccurs="0"/>
                <xsd:element ref="ns3:MMSDepartmentsTaxHTField1" minOccurs="0"/>
                <xsd:element ref="ns3:MMSAuthor" minOccurs="0"/>
                <xsd:element ref="ns3:MMSClassificationTaxHTField0" minOccurs="0"/>
                <xsd:element ref="ns3:MMSCountriesTaxHTField0" minOccurs="0"/>
                <xsd:element ref="ns3:MMSTopicsTaxHTField0" minOccurs="0"/>
                <xsd:element ref="ns3:MMSDocumentTypesTaxHTField0" minOccurs="0"/>
                <xsd:element ref="ns1:EmailSender" minOccurs="0"/>
                <xsd:element ref="ns1:EmailTo" minOccurs="0"/>
                <xsd:element ref="ns1:EmailCc" minOccurs="0"/>
                <xsd:element ref="ns1:EmailFrom" minOccurs="0"/>
                <xsd:element ref="ns1:EmailSubject" minOccurs="0"/>
                <xsd:element ref="ns4:EmailHead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EmailSender" ma:index="21" nillable="true" ma:displayName="E-Mail Sender" ma:hidden="true" ma:internalName="EmailSender">
      <xsd:simpleType>
        <xsd:restriction base="dms:Note">
          <xsd:maxLength value="255"/>
        </xsd:restriction>
      </xsd:simpleType>
    </xsd:element>
    <xsd:element name="EmailTo" ma:index="22" nillable="true" ma:displayName="E-Mail To" ma:hidden="true" ma:internalName="EmailTo">
      <xsd:simpleType>
        <xsd:restriction base="dms:Note">
          <xsd:maxLength value="255"/>
        </xsd:restriction>
      </xsd:simpleType>
    </xsd:element>
    <xsd:element name="EmailCc" ma:index="23" nillable="true" ma:displayName="E-Mail Cc" ma:hidden="true" ma:internalName="EmailCc">
      <xsd:simpleType>
        <xsd:restriction base="dms:Note">
          <xsd:maxLength value="255"/>
        </xsd:restriction>
      </xsd:simpleType>
    </xsd:element>
    <xsd:element name="EmailFrom" ma:index="24" nillable="true" ma:displayName="E-Mail From" ma:hidden="true" ma:internalName="EmailFrom">
      <xsd:simpleType>
        <xsd:restriction base="dms:Text"/>
      </xsd:simpleType>
    </xsd:element>
    <xsd:element name="EmailSubject" ma:index="25" nillable="true" ma:displayName="E-Mail Subject" ma:hidden="true" ma:internalName="EmailSubjec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2173b96-cad7-4fae-91ce-a856ec88bb1a"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f98371a9-e73b-4ed4-9858-5f8fb3b9b1a0}" ma:internalName="TaxCatchAll" ma:showField="CatchAllData" ma:web="d6aed6fa-2026-4520-beb0-211d75a325c0">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f98371a9-e73b-4ed4-9858-5f8fb3b9b1a0}" ma:internalName="TaxCatchAllLabel" ma:readOnly="true" ma:showField="CatchAllDataLabel" ma:web="d6aed6fa-2026-4520-beb0-211d75a325c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6aed6fa-2026-4520-beb0-211d75a325c0" elementFormDefault="qualified">
    <xsd:import namespace="http://schemas.microsoft.com/office/2006/documentManagement/types"/>
    <xsd:import namespace="http://schemas.microsoft.com/office/infopath/2007/PartnerControls"/>
    <xsd:element name="MMSDepartmentsTaxHTField1" ma:index="10" ma:taxonomy="true" ma:internalName="MMSDepartmentsTaxHTField1" ma:taxonomyFieldName="MMSDepartments" ma:displayName="Dept/Div" ma:readOnly="false" ma:fieldId="{3a14c077-48e0-4b48-9c6c-1728a2cf4c3a}" ma:sspId="125ccb09-3e8b-484d-ac1f-f095216710a7" ma:termSetId="1444ddf8-bdfd-49a0-9253-4030224de983" ma:anchorId="00000000-0000-0000-0000-000000000000" ma:open="false" ma:isKeyword="false">
      <xsd:complexType>
        <xsd:sequence>
          <xsd:element ref="pc:Terms" minOccurs="0" maxOccurs="1"/>
        </xsd:sequence>
      </xsd:complexType>
    </xsd:element>
    <xsd:element name="MMSAuthor" ma:index="12" nillable="true" ma:displayName="Author" ma:internalName="MMSAuthor">
      <xsd:simpleType>
        <xsd:restriction base="dms:Text"/>
      </xsd:simpleType>
    </xsd:element>
    <xsd:element name="MMSClassificationTaxHTField0" ma:index="13" ma:taxonomy="true" ma:internalName="MMSClassificationTaxHTField0" ma:taxonomyFieldName="MMSClassification" ma:displayName="Classification" ma:readOnly="false" ma:default="1;#For Official Use Only|ceebc80d-5bab-57db-aa4c-a446741f09ad" ma:fieldId="{a5adf473-7b33-45f6-81bd-39a9bec8d228}" ma:sspId="125ccb09-3e8b-484d-ac1f-f095216710a7" ma:termSetId="27552853-c12f-5a25-87c9-9029b93e5610" ma:anchorId="00000000-0000-0000-0000-000000000000" ma:open="false" ma:isKeyword="false">
      <xsd:complexType>
        <xsd:sequence>
          <xsd:element ref="pc:Terms" minOccurs="0" maxOccurs="1"/>
        </xsd:sequence>
      </xsd:complexType>
    </xsd:element>
    <xsd:element name="MMSCountriesTaxHTField0" ma:index="15" nillable="true" ma:taxonomy="true" ma:internalName="MMSCountriesTaxHTField0" ma:taxonomyFieldName="MMSCountries" ma:displayName="Country" ma:fieldId="{06be8099-daa0-409f-96d5-64485632a426}" ma:taxonomyMulti="true" ma:sspId="125ccb09-3e8b-484d-ac1f-f095216710a7" ma:termSetId="2f36e0d4-7525-5e13-9045-8953e89b767e" ma:anchorId="00000000-0000-0000-0000-000000000000" ma:open="false" ma:isKeyword="false">
      <xsd:complexType>
        <xsd:sequence>
          <xsd:element ref="pc:Terms" minOccurs="0" maxOccurs="1"/>
        </xsd:sequence>
      </xsd:complexType>
    </xsd:element>
    <xsd:element name="MMSTopicsTaxHTField0" ma:index="17" nillable="true" ma:taxonomy="true" ma:internalName="MMSTopicsTaxHTField0" ma:taxonomyFieldName="MMSTopics" ma:displayName="Topic" ma:fieldId="{ec50dec6-1715-4267-8263-3237defd8797}" ma:taxonomyMulti="true" ma:sspId="125ccb09-3e8b-484d-ac1f-f095216710a7" ma:termSetId="0951a601-67c7-5766-9f3a-d9259e141b18" ma:anchorId="00000000-0000-0000-0000-000000000000" ma:open="false" ma:isKeyword="false">
      <xsd:complexType>
        <xsd:sequence>
          <xsd:element ref="pc:Terms" minOccurs="0" maxOccurs="1"/>
        </xsd:sequence>
      </xsd:complexType>
    </xsd:element>
    <xsd:element name="MMSDocumentTypesTaxHTField0" ma:index="19" nillable="true" ma:taxonomy="true" ma:internalName="MMSDocumentTypesTaxHTField0" ma:taxonomyFieldName="MMSDocumentTypes" ma:displayName="Document Type/Series" ma:fieldId="{2d37fbbe-312d-4bd9-9cc8-109d93185265}" ma:sspId="125ccb09-3e8b-484d-ac1f-f095216710a7" ma:termSetId="33892a56-65a9-5eaf-879e-697509130b44"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EmailHeaders" ma:index="26" nillable="true" ma:displayName="E-Mail Headers" ma:hidden="true" ma:internalName="EmailHeaders">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EmailTo xmlns="http://schemas.microsoft.com/sharepoint/v3" xsi:nil="true"/>
    <EmailHeaders xmlns="http://schemas.microsoft.com/sharepoint/v4" xsi:nil="true"/>
    <TaxCatchAll xmlns="12173b96-cad7-4fae-91ce-a856ec88bb1a">
      <Value>13</Value>
      <Value>1</Value>
    </TaxCatchAll>
    <MMSAuthor xmlns="d6aed6fa-2026-4520-beb0-211d75a325c0" xsi:nil="true"/>
    <MMSCountriesTaxHTField0 xmlns="d6aed6fa-2026-4520-beb0-211d75a325c0">
      <Terms xmlns="http://schemas.microsoft.com/office/infopath/2007/PartnerControls"/>
    </MMSCountriesTaxHTField0>
    <EmailSender xmlns="http://schemas.microsoft.com/sharepoint/v3" xsi:nil="true"/>
    <EmailFrom xmlns="http://schemas.microsoft.com/sharepoint/v3" xsi:nil="true"/>
    <MMSTopicsTaxHTField0 xmlns="d6aed6fa-2026-4520-beb0-211d75a325c0">
      <Terms xmlns="http://schemas.microsoft.com/office/infopath/2007/PartnerControls"/>
    </MMSTopicsTaxHTField0>
    <EmailSubject xmlns="http://schemas.microsoft.com/sharepoint/v3" xsi:nil="true"/>
    <MMSClassificationTaxHTField0 xmlns="d6aed6fa-2026-4520-beb0-211d75a325c0">
      <Terms xmlns="http://schemas.microsoft.com/office/infopath/2007/PartnerControls">
        <TermInfo xmlns="http://schemas.microsoft.com/office/infopath/2007/PartnerControls">
          <TermName xmlns="http://schemas.microsoft.com/office/infopath/2007/PartnerControls">For Official Use Only</TermName>
          <TermId xmlns="http://schemas.microsoft.com/office/infopath/2007/PartnerControls">ceebc80d-5bab-57db-aa4c-a446741f09ad</TermId>
        </TermInfo>
      </Terms>
    </MMSClassificationTaxHTField0>
    <MMSDepartmentsTaxHTField1 xmlns="d6aed6fa-2026-4520-beb0-211d75a325c0">
      <Terms xmlns="http://schemas.microsoft.com/office/infopath/2007/PartnerControls">
        <TermInfo xmlns="http://schemas.microsoft.com/office/infopath/2007/PartnerControls">
          <TermName xmlns="http://schemas.microsoft.com/office/infopath/2007/PartnerControls">STA</TermName>
          <TermId xmlns="http://schemas.microsoft.com/office/infopath/2007/PartnerControls">7b3d1844-d7af-4b54-b0a3-e8b52b3791bc</TermId>
        </TermInfo>
      </Terms>
    </MMSDepartmentsTaxHTField1>
    <MMSDocumentTypesTaxHTField0 xmlns="d6aed6fa-2026-4520-beb0-211d75a325c0">
      <Terms xmlns="http://schemas.microsoft.com/office/infopath/2007/PartnerControls"/>
    </MMSDocumentTypesTaxHTField0>
    <EmailCc xmlns="http://schemas.microsoft.com/sharepoint/v3"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47BD1A-BB09-424B-96B3-B92819E77342}">
  <ds:schemaRefs>
    <ds:schemaRef ds:uri="Microsoft.SharePoint.Taxonomy.ContentTypeSync"/>
  </ds:schemaRefs>
</ds:datastoreItem>
</file>

<file path=customXml/itemProps2.xml><?xml version="1.0" encoding="utf-8"?>
<ds:datastoreItem xmlns:ds="http://schemas.openxmlformats.org/officeDocument/2006/customXml" ds:itemID="{913A38DE-DDF5-44E3-A177-85A441AAB6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2173b96-cad7-4fae-91ce-a856ec88bb1a"/>
    <ds:schemaRef ds:uri="d6aed6fa-2026-4520-beb0-211d75a325c0"/>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0DF56D8-940D-41B2-A705-173685002FBE}">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microsoft.com/sharepoint/v3"/>
    <ds:schemaRef ds:uri="12173b96-cad7-4fae-91ce-a856ec88bb1a"/>
    <ds:schemaRef ds:uri="d6aed6fa-2026-4520-beb0-211d75a325c0"/>
    <ds:schemaRef ds:uri="http://schemas.microsoft.com/sharepoint/v4"/>
    <ds:schemaRef ds:uri="http://schemas.openxmlformats.org/package/2006/metadata/core-properties"/>
    <ds:schemaRef ds:uri="http://schemas.microsoft.com/office/infopath/2007/PartnerControls"/>
  </ds:schemaRefs>
</ds:datastoreItem>
</file>

<file path=customXml/itemProps4.xml><?xml version="1.0" encoding="utf-8"?>
<ds:datastoreItem xmlns:ds="http://schemas.openxmlformats.org/officeDocument/2006/customXml" ds:itemID="{4BFEC204-AD9E-4C58-AEB2-D0A2889ADFF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STA_NEW_brand.potx</Template>
  <TotalTime>12893</TotalTime>
  <Words>1637</Words>
  <Application>Microsoft Office PowerPoint</Application>
  <PresentationFormat>On-screen Show (4:3)</PresentationFormat>
  <Paragraphs>165</Paragraphs>
  <Slides>20</Slides>
  <Notes>4</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STA_NEW_brand</vt:lpstr>
      <vt:lpstr>The IMF Data Standards Initiatives:  Moving Towards the  SDMX Data Sharing Vision</vt:lpstr>
      <vt:lpstr>The IMF Data Standards Initiatives</vt:lpstr>
      <vt:lpstr>PART I: The SDDS Plus</vt:lpstr>
      <vt:lpstr>IMF: Steps to Support the new NSDP</vt:lpstr>
      <vt:lpstr>Countries: Steps to Implement the new NSDP</vt:lpstr>
      <vt:lpstr>The “NSDP” for SDDS Plus</vt:lpstr>
      <vt:lpstr>SDMX Artefacts Supporting SDDS Plus</vt:lpstr>
      <vt:lpstr>SDDS Plus and IMF SDMX Registry</vt:lpstr>
      <vt:lpstr>Aspects of Countries’ Implementation</vt:lpstr>
      <vt:lpstr>Aspects of IMF Implementation</vt:lpstr>
      <vt:lpstr>Lessons Learned</vt:lpstr>
      <vt:lpstr>PART II: The Enhanced GDDS</vt:lpstr>
      <vt:lpstr>e-GDDS: Adopting SDMX Standards for Data Dissemination</vt:lpstr>
      <vt:lpstr>The “Open Data for Africa”</vt:lpstr>
      <vt:lpstr>Slide 15</vt:lpstr>
      <vt:lpstr>Slide 16</vt:lpstr>
      <vt:lpstr>e-GDDS:  Countries Stand to Gain the Most</vt:lpstr>
      <vt:lpstr>e-GDDS: Implementation Plans</vt:lpstr>
      <vt:lpstr>SDMX: A key component of  the IMF Data Standards Initiatives</vt:lpstr>
      <vt:lpstr>Thank You for your attention!</vt:lpstr>
    </vt:vector>
  </TitlesOfParts>
  <Company>International Monetary Fund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DDS Plus -- Introductory Presentation on NSDP in SDMX- High level and technical</dc:title>
  <dc:creator>kzieschang</dc:creator>
  <cp:lastModifiedBy>Andreas Hake</cp:lastModifiedBy>
  <cp:revision>568</cp:revision>
  <dcterms:created xsi:type="dcterms:W3CDTF">2012-07-24T21:16:01Z</dcterms:created>
  <dcterms:modified xsi:type="dcterms:W3CDTF">2015-09-01T14:02:06Z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-1419730990</vt:i4>
  </property>
  <property fmtid="{D5CDD505-2E9C-101B-9397-08002B2CF9AE}" pid="3" name="_NewReviewCycle">
    <vt:lpwstr/>
  </property>
  <property fmtid="{D5CDD505-2E9C-101B-9397-08002B2CF9AE}" pid="4" name="_EmailSubject">
    <vt:lpwstr>2015 SDMX Global Conference, 28-30 Sept. 2015; request to submit draft of presentation</vt:lpwstr>
  </property>
  <property fmtid="{D5CDD505-2E9C-101B-9397-08002B2CF9AE}" pid="5" name="_AuthorEmail">
    <vt:lpwstr>AHake@imf.org</vt:lpwstr>
  </property>
  <property fmtid="{D5CDD505-2E9C-101B-9397-08002B2CF9AE}" pid="6" name="_AuthorEmailDisplayName">
    <vt:lpwstr>Hake, Andreas</vt:lpwstr>
  </property>
  <property fmtid="{D5CDD505-2E9C-101B-9397-08002B2CF9AE}" pid="7" name="_PreviousAdHocReviewCycleID">
    <vt:i4>-847349833</vt:i4>
  </property>
  <property fmtid="{D5CDD505-2E9C-101B-9397-08002B2CF9AE}" pid="8" name="ContentTypeId">
    <vt:lpwstr>0x010100004051DBB1F74988811B5A3CCD41AD5E00B0718663D3B14466BB7828D11E87E1AE009FF727E981289940B6285B767A5D0297</vt:lpwstr>
  </property>
  <property fmtid="{D5CDD505-2E9C-101B-9397-08002B2CF9AE}" pid="9" name="MMSClassification">
    <vt:lpwstr>1;#For Official Use Only|ceebc80d-5bab-57db-aa4c-a446741f09ad</vt:lpwstr>
  </property>
  <property fmtid="{D5CDD505-2E9C-101B-9397-08002B2CF9AE}" pid="10" name="MMSTopics">
    <vt:lpwstr/>
  </property>
  <property fmtid="{D5CDD505-2E9C-101B-9397-08002B2CF9AE}" pid="11" name="MMSDepartments">
    <vt:lpwstr>13;#STA|7b3d1844-d7af-4b54-b0a3-e8b52b3791bc</vt:lpwstr>
  </property>
  <property fmtid="{D5CDD505-2E9C-101B-9397-08002B2CF9AE}" pid="12" name="MMSDocumentTypes">
    <vt:lpwstr/>
  </property>
  <property fmtid="{D5CDD505-2E9C-101B-9397-08002B2CF9AE}" pid="13" name="MMSCountries">
    <vt:lpwstr/>
  </property>
</Properties>
</file>